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4" r:id="rId2"/>
    <p:sldId id="258" r:id="rId3"/>
    <p:sldId id="260" r:id="rId4"/>
    <p:sldId id="259" r:id="rId5"/>
    <p:sldId id="262" r:id="rId6"/>
    <p:sldId id="257" r:id="rId7"/>
    <p:sldId id="265"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8E4BE-15DF-BC4E-A2D5-2F19E1E830E6}" v="2" dt="2022-04-26T18:49:19.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62" d="100"/>
          <a:sy n="62"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43F84-CC02-4A98-BBDB-8615D5747FE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C2CCE8D-C58E-48FA-AF77-44395D80E739}">
      <dgm:prSet/>
      <dgm:spPr/>
      <dgm:t>
        <a:bodyPr/>
        <a:lstStyle/>
        <a:p>
          <a:r>
            <a:rPr lang="en-US"/>
            <a:t>It’s among our least-read content, both online and in print</a:t>
          </a:r>
        </a:p>
      </dgm:t>
    </dgm:pt>
    <dgm:pt modelId="{1A75AC1B-73CC-41AE-9B7C-BF3AF50A7EBF}" type="parTrans" cxnId="{FD04EC52-CF49-4DD7-A541-38DD1D2D1CE1}">
      <dgm:prSet/>
      <dgm:spPr/>
      <dgm:t>
        <a:bodyPr/>
        <a:lstStyle/>
        <a:p>
          <a:endParaRPr lang="en-US"/>
        </a:p>
      </dgm:t>
    </dgm:pt>
    <dgm:pt modelId="{B77BEE66-DFD6-481F-BFBD-BF369CB576C0}" type="sibTrans" cxnId="{FD04EC52-CF49-4DD7-A541-38DD1D2D1CE1}">
      <dgm:prSet/>
      <dgm:spPr/>
      <dgm:t>
        <a:bodyPr/>
        <a:lstStyle/>
        <a:p>
          <a:endParaRPr lang="en-US"/>
        </a:p>
      </dgm:t>
    </dgm:pt>
    <dgm:pt modelId="{3FC07487-902F-44B7-B3CB-455FDF5B9022}">
      <dgm:prSet/>
      <dgm:spPr/>
      <dgm:t>
        <a:bodyPr/>
        <a:lstStyle/>
        <a:p>
          <a:r>
            <a:rPr lang="en-US"/>
            <a:t>It’s among our least-understood content (ongoing media literacy gaps on news coverage vs. opinion content)</a:t>
          </a:r>
        </a:p>
      </dgm:t>
    </dgm:pt>
    <dgm:pt modelId="{FD0F0EEB-EAF0-4A0C-AA81-CE15D3A1FE2F}" type="parTrans" cxnId="{BFE8081A-8B42-4EFF-8356-2CD72536C707}">
      <dgm:prSet/>
      <dgm:spPr/>
      <dgm:t>
        <a:bodyPr/>
        <a:lstStyle/>
        <a:p>
          <a:endParaRPr lang="en-US"/>
        </a:p>
      </dgm:t>
    </dgm:pt>
    <dgm:pt modelId="{C2E29BB2-D326-4DE7-9361-D21D130FA9C8}" type="sibTrans" cxnId="{BFE8081A-8B42-4EFF-8356-2CD72536C707}">
      <dgm:prSet/>
      <dgm:spPr/>
      <dgm:t>
        <a:bodyPr/>
        <a:lstStyle/>
        <a:p>
          <a:endParaRPr lang="en-US"/>
        </a:p>
      </dgm:t>
    </dgm:pt>
    <dgm:pt modelId="{4A5DF378-80DC-4650-8426-4F05084B28F3}">
      <dgm:prSet/>
      <dgm:spPr/>
      <dgm:t>
        <a:bodyPr/>
        <a:lstStyle/>
        <a:p>
          <a:r>
            <a:rPr lang="en-US"/>
            <a:t>It is directly tied to our problems in perceived credibility, trust, objectivity, balance</a:t>
          </a:r>
        </a:p>
      </dgm:t>
    </dgm:pt>
    <dgm:pt modelId="{567C3E08-BFED-4A22-80F9-8B9243F6D743}" type="parTrans" cxnId="{1A945C92-0937-4FD9-BF1B-E08902C40442}">
      <dgm:prSet/>
      <dgm:spPr/>
      <dgm:t>
        <a:bodyPr/>
        <a:lstStyle/>
        <a:p>
          <a:endParaRPr lang="en-US"/>
        </a:p>
      </dgm:t>
    </dgm:pt>
    <dgm:pt modelId="{89793265-7FBF-44BA-B3C5-54310E493B56}" type="sibTrans" cxnId="{1A945C92-0937-4FD9-BF1B-E08902C40442}">
      <dgm:prSet/>
      <dgm:spPr/>
      <dgm:t>
        <a:bodyPr/>
        <a:lstStyle/>
        <a:p>
          <a:endParaRPr lang="en-US"/>
        </a:p>
      </dgm:t>
    </dgm:pt>
    <dgm:pt modelId="{C02A5A58-4EA8-4419-8CA8-6AB923B8992F}">
      <dgm:prSet/>
      <dgm:spPr/>
      <dgm:t>
        <a:bodyPr/>
        <a:lstStyle/>
        <a:p>
          <a:r>
            <a:rPr lang="en-US"/>
            <a:t>It is frequently cited for stops/cancellations</a:t>
          </a:r>
        </a:p>
      </dgm:t>
    </dgm:pt>
    <dgm:pt modelId="{B015259E-9CDA-4173-A5FD-CFFA1C718F7A}" type="parTrans" cxnId="{92987A51-FF70-437C-9BEB-4FCCE3EE643A}">
      <dgm:prSet/>
      <dgm:spPr/>
      <dgm:t>
        <a:bodyPr/>
        <a:lstStyle/>
        <a:p>
          <a:endParaRPr lang="en-US"/>
        </a:p>
      </dgm:t>
    </dgm:pt>
    <dgm:pt modelId="{16863F9E-B372-4F9A-A2C9-8F63C094D03E}" type="sibTrans" cxnId="{92987A51-FF70-437C-9BEB-4FCCE3EE643A}">
      <dgm:prSet/>
      <dgm:spPr/>
      <dgm:t>
        <a:bodyPr/>
        <a:lstStyle/>
        <a:p>
          <a:endParaRPr lang="en-US"/>
        </a:p>
      </dgm:t>
    </dgm:pt>
    <dgm:pt modelId="{104AAFE9-FF48-4CC2-9647-236349870286}">
      <dgm:prSet/>
      <dgm:spPr/>
      <dgm:t>
        <a:bodyPr/>
        <a:lstStyle/>
        <a:p>
          <a:r>
            <a:rPr lang="en-US"/>
            <a:t>Where once it was a vehicle for regularly exerting community leadership, our opinion content now is only relevant in steering/influencing policy in rare and extraordinary cases</a:t>
          </a:r>
        </a:p>
      </dgm:t>
    </dgm:pt>
    <dgm:pt modelId="{1F417BFB-4D3A-4BDB-A990-1EAAE67E9AC9}" type="parTrans" cxnId="{B55F43B0-E5B2-42A6-9D33-610221B91468}">
      <dgm:prSet/>
      <dgm:spPr/>
      <dgm:t>
        <a:bodyPr/>
        <a:lstStyle/>
        <a:p>
          <a:endParaRPr lang="en-US"/>
        </a:p>
      </dgm:t>
    </dgm:pt>
    <dgm:pt modelId="{6C52E89A-54B1-4CA9-9E5C-DC7C0CC31F03}" type="sibTrans" cxnId="{B55F43B0-E5B2-42A6-9D33-610221B91468}">
      <dgm:prSet/>
      <dgm:spPr/>
      <dgm:t>
        <a:bodyPr/>
        <a:lstStyle/>
        <a:p>
          <a:endParaRPr lang="en-US"/>
        </a:p>
      </dgm:t>
    </dgm:pt>
    <dgm:pt modelId="{A4413C2B-F539-3349-B802-DBEB53C8E437}" type="pres">
      <dgm:prSet presAssocID="{F2143F84-CC02-4A98-BBDB-8615D5747FE0}" presName="linear" presStyleCnt="0">
        <dgm:presLayoutVars>
          <dgm:animLvl val="lvl"/>
          <dgm:resizeHandles val="exact"/>
        </dgm:presLayoutVars>
      </dgm:prSet>
      <dgm:spPr/>
    </dgm:pt>
    <dgm:pt modelId="{A31CE21B-ADD9-FC44-A9F4-E0E8332E5765}" type="pres">
      <dgm:prSet presAssocID="{BC2CCE8D-C58E-48FA-AF77-44395D80E739}" presName="parentText" presStyleLbl="node1" presStyleIdx="0" presStyleCnt="5">
        <dgm:presLayoutVars>
          <dgm:chMax val="0"/>
          <dgm:bulletEnabled val="1"/>
        </dgm:presLayoutVars>
      </dgm:prSet>
      <dgm:spPr/>
    </dgm:pt>
    <dgm:pt modelId="{073A51E2-082C-DF45-9F42-D13703F1D93E}" type="pres">
      <dgm:prSet presAssocID="{B77BEE66-DFD6-481F-BFBD-BF369CB576C0}" presName="spacer" presStyleCnt="0"/>
      <dgm:spPr/>
    </dgm:pt>
    <dgm:pt modelId="{38D0C15C-005B-B545-8DB0-D2D12B47D585}" type="pres">
      <dgm:prSet presAssocID="{3FC07487-902F-44B7-B3CB-455FDF5B9022}" presName="parentText" presStyleLbl="node1" presStyleIdx="1" presStyleCnt="5">
        <dgm:presLayoutVars>
          <dgm:chMax val="0"/>
          <dgm:bulletEnabled val="1"/>
        </dgm:presLayoutVars>
      </dgm:prSet>
      <dgm:spPr/>
    </dgm:pt>
    <dgm:pt modelId="{1402A96D-BB7E-FA43-B25C-8C85D4188AE7}" type="pres">
      <dgm:prSet presAssocID="{C2E29BB2-D326-4DE7-9361-D21D130FA9C8}" presName="spacer" presStyleCnt="0"/>
      <dgm:spPr/>
    </dgm:pt>
    <dgm:pt modelId="{5F380A7C-837C-FB4F-8BFE-47EE8DFB2038}" type="pres">
      <dgm:prSet presAssocID="{4A5DF378-80DC-4650-8426-4F05084B28F3}" presName="parentText" presStyleLbl="node1" presStyleIdx="2" presStyleCnt="5">
        <dgm:presLayoutVars>
          <dgm:chMax val="0"/>
          <dgm:bulletEnabled val="1"/>
        </dgm:presLayoutVars>
      </dgm:prSet>
      <dgm:spPr/>
    </dgm:pt>
    <dgm:pt modelId="{54FC0E2F-A669-5246-BE01-2FBFC501E917}" type="pres">
      <dgm:prSet presAssocID="{89793265-7FBF-44BA-B3C5-54310E493B56}" presName="spacer" presStyleCnt="0"/>
      <dgm:spPr/>
    </dgm:pt>
    <dgm:pt modelId="{A9022968-C4DE-3141-BC6F-EDDE963545BF}" type="pres">
      <dgm:prSet presAssocID="{C02A5A58-4EA8-4419-8CA8-6AB923B8992F}" presName="parentText" presStyleLbl="node1" presStyleIdx="3" presStyleCnt="5">
        <dgm:presLayoutVars>
          <dgm:chMax val="0"/>
          <dgm:bulletEnabled val="1"/>
        </dgm:presLayoutVars>
      </dgm:prSet>
      <dgm:spPr/>
    </dgm:pt>
    <dgm:pt modelId="{57632ABF-B995-684D-A99E-812119EB5953}" type="pres">
      <dgm:prSet presAssocID="{16863F9E-B372-4F9A-A2C9-8F63C094D03E}" presName="spacer" presStyleCnt="0"/>
      <dgm:spPr/>
    </dgm:pt>
    <dgm:pt modelId="{E000D100-1CA9-EF43-88A2-68F0897F315F}" type="pres">
      <dgm:prSet presAssocID="{104AAFE9-FF48-4CC2-9647-236349870286}" presName="parentText" presStyleLbl="node1" presStyleIdx="4" presStyleCnt="5">
        <dgm:presLayoutVars>
          <dgm:chMax val="0"/>
          <dgm:bulletEnabled val="1"/>
        </dgm:presLayoutVars>
      </dgm:prSet>
      <dgm:spPr/>
    </dgm:pt>
  </dgm:ptLst>
  <dgm:cxnLst>
    <dgm:cxn modelId="{BFE8081A-8B42-4EFF-8356-2CD72536C707}" srcId="{F2143F84-CC02-4A98-BBDB-8615D5747FE0}" destId="{3FC07487-902F-44B7-B3CB-455FDF5B9022}" srcOrd="1" destOrd="0" parTransId="{FD0F0EEB-EAF0-4A0C-AA81-CE15D3A1FE2F}" sibTransId="{C2E29BB2-D326-4DE7-9361-D21D130FA9C8}"/>
    <dgm:cxn modelId="{FF27AC5C-C039-6445-B748-9B54D130F0F2}" type="presOf" srcId="{3FC07487-902F-44B7-B3CB-455FDF5B9022}" destId="{38D0C15C-005B-B545-8DB0-D2D12B47D585}" srcOrd="0" destOrd="0" presId="urn:microsoft.com/office/officeart/2005/8/layout/vList2"/>
    <dgm:cxn modelId="{349D084F-AB19-8047-A0D0-AD750D53CE89}" type="presOf" srcId="{104AAFE9-FF48-4CC2-9647-236349870286}" destId="{E000D100-1CA9-EF43-88A2-68F0897F315F}" srcOrd="0" destOrd="0" presId="urn:microsoft.com/office/officeart/2005/8/layout/vList2"/>
    <dgm:cxn modelId="{92987A51-FF70-437C-9BEB-4FCCE3EE643A}" srcId="{F2143F84-CC02-4A98-BBDB-8615D5747FE0}" destId="{C02A5A58-4EA8-4419-8CA8-6AB923B8992F}" srcOrd="3" destOrd="0" parTransId="{B015259E-9CDA-4173-A5FD-CFFA1C718F7A}" sibTransId="{16863F9E-B372-4F9A-A2C9-8F63C094D03E}"/>
    <dgm:cxn modelId="{FD04EC52-CF49-4DD7-A541-38DD1D2D1CE1}" srcId="{F2143F84-CC02-4A98-BBDB-8615D5747FE0}" destId="{BC2CCE8D-C58E-48FA-AF77-44395D80E739}" srcOrd="0" destOrd="0" parTransId="{1A75AC1B-73CC-41AE-9B7C-BF3AF50A7EBF}" sibTransId="{B77BEE66-DFD6-481F-BFBD-BF369CB576C0}"/>
    <dgm:cxn modelId="{34F55C58-E579-364D-9ED2-2F8F90F63510}" type="presOf" srcId="{BC2CCE8D-C58E-48FA-AF77-44395D80E739}" destId="{A31CE21B-ADD9-FC44-A9F4-E0E8332E5765}" srcOrd="0" destOrd="0" presId="urn:microsoft.com/office/officeart/2005/8/layout/vList2"/>
    <dgm:cxn modelId="{E8D6F683-4811-B549-BF55-F55CD8CD0610}" type="presOf" srcId="{F2143F84-CC02-4A98-BBDB-8615D5747FE0}" destId="{A4413C2B-F539-3349-B802-DBEB53C8E437}" srcOrd="0" destOrd="0" presId="urn:microsoft.com/office/officeart/2005/8/layout/vList2"/>
    <dgm:cxn modelId="{1A945C92-0937-4FD9-BF1B-E08902C40442}" srcId="{F2143F84-CC02-4A98-BBDB-8615D5747FE0}" destId="{4A5DF378-80DC-4650-8426-4F05084B28F3}" srcOrd="2" destOrd="0" parTransId="{567C3E08-BFED-4A22-80F9-8B9243F6D743}" sibTransId="{89793265-7FBF-44BA-B3C5-54310E493B56}"/>
    <dgm:cxn modelId="{B55F43B0-E5B2-42A6-9D33-610221B91468}" srcId="{F2143F84-CC02-4A98-BBDB-8615D5747FE0}" destId="{104AAFE9-FF48-4CC2-9647-236349870286}" srcOrd="4" destOrd="0" parTransId="{1F417BFB-4D3A-4BDB-A990-1EAAE67E9AC9}" sibTransId="{6C52E89A-54B1-4CA9-9E5C-DC7C0CC31F03}"/>
    <dgm:cxn modelId="{602AC7CB-906C-6C4A-897F-A131DA861288}" type="presOf" srcId="{C02A5A58-4EA8-4419-8CA8-6AB923B8992F}" destId="{A9022968-C4DE-3141-BC6F-EDDE963545BF}" srcOrd="0" destOrd="0" presId="urn:microsoft.com/office/officeart/2005/8/layout/vList2"/>
    <dgm:cxn modelId="{BD502EDC-BFAC-9143-A702-ED179260DB3B}" type="presOf" srcId="{4A5DF378-80DC-4650-8426-4F05084B28F3}" destId="{5F380A7C-837C-FB4F-8BFE-47EE8DFB2038}" srcOrd="0" destOrd="0" presId="urn:microsoft.com/office/officeart/2005/8/layout/vList2"/>
    <dgm:cxn modelId="{E04E14A8-101F-0149-8BC9-3688BA1AE0D3}" type="presParOf" srcId="{A4413C2B-F539-3349-B802-DBEB53C8E437}" destId="{A31CE21B-ADD9-FC44-A9F4-E0E8332E5765}" srcOrd="0" destOrd="0" presId="urn:microsoft.com/office/officeart/2005/8/layout/vList2"/>
    <dgm:cxn modelId="{A3CBA99F-2126-424A-8D87-7A05FB0FA4D0}" type="presParOf" srcId="{A4413C2B-F539-3349-B802-DBEB53C8E437}" destId="{073A51E2-082C-DF45-9F42-D13703F1D93E}" srcOrd="1" destOrd="0" presId="urn:microsoft.com/office/officeart/2005/8/layout/vList2"/>
    <dgm:cxn modelId="{77C5DC25-BA8A-3943-9969-B47618C0389B}" type="presParOf" srcId="{A4413C2B-F539-3349-B802-DBEB53C8E437}" destId="{38D0C15C-005B-B545-8DB0-D2D12B47D585}" srcOrd="2" destOrd="0" presId="urn:microsoft.com/office/officeart/2005/8/layout/vList2"/>
    <dgm:cxn modelId="{8A66B9C4-4B9D-EE4C-955B-46463C8791F8}" type="presParOf" srcId="{A4413C2B-F539-3349-B802-DBEB53C8E437}" destId="{1402A96D-BB7E-FA43-B25C-8C85D4188AE7}" srcOrd="3" destOrd="0" presId="urn:microsoft.com/office/officeart/2005/8/layout/vList2"/>
    <dgm:cxn modelId="{84543173-1F06-FC40-A555-15681E6E20F1}" type="presParOf" srcId="{A4413C2B-F539-3349-B802-DBEB53C8E437}" destId="{5F380A7C-837C-FB4F-8BFE-47EE8DFB2038}" srcOrd="4" destOrd="0" presId="urn:microsoft.com/office/officeart/2005/8/layout/vList2"/>
    <dgm:cxn modelId="{3FEEFA7B-7FF2-4842-A6D6-7DD61BA6AC1F}" type="presParOf" srcId="{A4413C2B-F539-3349-B802-DBEB53C8E437}" destId="{54FC0E2F-A669-5246-BE01-2FBFC501E917}" srcOrd="5" destOrd="0" presId="urn:microsoft.com/office/officeart/2005/8/layout/vList2"/>
    <dgm:cxn modelId="{9284BD81-97B7-C244-B0FB-5F5FD09271DF}" type="presParOf" srcId="{A4413C2B-F539-3349-B802-DBEB53C8E437}" destId="{A9022968-C4DE-3141-BC6F-EDDE963545BF}" srcOrd="6" destOrd="0" presId="urn:microsoft.com/office/officeart/2005/8/layout/vList2"/>
    <dgm:cxn modelId="{C2DEE1CB-6092-C345-B686-A0E8F7487C62}" type="presParOf" srcId="{A4413C2B-F539-3349-B802-DBEB53C8E437}" destId="{57632ABF-B995-684D-A99E-812119EB5953}" srcOrd="7" destOrd="0" presId="urn:microsoft.com/office/officeart/2005/8/layout/vList2"/>
    <dgm:cxn modelId="{A88E72B2-19BF-BC4A-A2AA-5885EB986D61}" type="presParOf" srcId="{A4413C2B-F539-3349-B802-DBEB53C8E437}" destId="{E000D100-1CA9-EF43-88A2-68F0897F315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3FE03-F82B-4723-A44A-A65E1CB98D2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C6BDB5C-E796-4734-A929-B0B119F75573}">
      <dgm:prSet/>
      <dgm:spPr/>
      <dgm:t>
        <a:bodyPr/>
        <a:lstStyle/>
        <a:p>
          <a:r>
            <a:rPr lang="en-US"/>
            <a:t>They’re offended that we perceive ourselves as having earned that role</a:t>
          </a:r>
        </a:p>
      </dgm:t>
    </dgm:pt>
    <dgm:pt modelId="{CFB9D47A-EF1F-4769-80B1-85EECF649D15}" type="parTrans" cxnId="{8B1C6AAD-7EEB-4086-8629-4F0895535977}">
      <dgm:prSet/>
      <dgm:spPr/>
      <dgm:t>
        <a:bodyPr/>
        <a:lstStyle/>
        <a:p>
          <a:endParaRPr lang="en-US"/>
        </a:p>
      </dgm:t>
    </dgm:pt>
    <dgm:pt modelId="{C8BB6CE3-DCD9-4622-85FC-C73E4464B532}" type="sibTrans" cxnId="{8B1C6AAD-7EEB-4086-8629-4F0895535977}">
      <dgm:prSet/>
      <dgm:spPr/>
      <dgm:t>
        <a:bodyPr/>
        <a:lstStyle/>
        <a:p>
          <a:endParaRPr lang="en-US"/>
        </a:p>
      </dgm:t>
    </dgm:pt>
    <dgm:pt modelId="{2E2FE778-9E17-4886-98B6-46E718D54D01}">
      <dgm:prSet/>
      <dgm:spPr/>
      <dgm:t>
        <a:bodyPr/>
        <a:lstStyle/>
        <a:p>
          <a:r>
            <a:rPr lang="en-US"/>
            <a:t>They don’t believe we have the expertise to tell anyone what to think on most issues</a:t>
          </a:r>
        </a:p>
      </dgm:t>
    </dgm:pt>
    <dgm:pt modelId="{A0049AAA-E80B-497B-977B-194F2D171928}" type="parTrans" cxnId="{841B317D-4A55-4106-AA58-722380B73CE2}">
      <dgm:prSet/>
      <dgm:spPr/>
      <dgm:t>
        <a:bodyPr/>
        <a:lstStyle/>
        <a:p>
          <a:endParaRPr lang="en-US"/>
        </a:p>
      </dgm:t>
    </dgm:pt>
    <dgm:pt modelId="{9969D9EB-6D27-45FF-8E4B-9A2EAC97B2F4}" type="sibTrans" cxnId="{841B317D-4A55-4106-AA58-722380B73CE2}">
      <dgm:prSet/>
      <dgm:spPr/>
      <dgm:t>
        <a:bodyPr/>
        <a:lstStyle/>
        <a:p>
          <a:endParaRPr lang="en-US"/>
        </a:p>
      </dgm:t>
    </dgm:pt>
    <dgm:pt modelId="{C01D285E-2406-42DF-B08E-B3D56D546960}">
      <dgm:prSet/>
      <dgm:spPr/>
      <dgm:t>
        <a:bodyPr/>
        <a:lstStyle/>
        <a:p>
          <a:r>
            <a:rPr lang="en-US"/>
            <a:t>They perceive us as having a biased agenda, which in their mind renders us unqualified to tell them what to think</a:t>
          </a:r>
        </a:p>
      </dgm:t>
    </dgm:pt>
    <dgm:pt modelId="{3DC8E9E6-9530-424A-BBA4-3F5CD0DB2A74}" type="parTrans" cxnId="{D1BBF9E6-147E-40CC-A115-920406D43105}">
      <dgm:prSet/>
      <dgm:spPr/>
      <dgm:t>
        <a:bodyPr/>
        <a:lstStyle/>
        <a:p>
          <a:endParaRPr lang="en-US"/>
        </a:p>
      </dgm:t>
    </dgm:pt>
    <dgm:pt modelId="{EECE79E2-8196-4B72-AF03-D518E8A242FF}" type="sibTrans" cxnId="{D1BBF9E6-147E-40CC-A115-920406D43105}">
      <dgm:prSet/>
      <dgm:spPr/>
      <dgm:t>
        <a:bodyPr/>
        <a:lstStyle/>
        <a:p>
          <a:endParaRPr lang="en-US"/>
        </a:p>
      </dgm:t>
    </dgm:pt>
    <dgm:pt modelId="{457C754F-30C6-974A-AA6B-4DEAB48D40F5}" type="pres">
      <dgm:prSet presAssocID="{8A43FE03-F82B-4723-A44A-A65E1CB98D27}" presName="vert0" presStyleCnt="0">
        <dgm:presLayoutVars>
          <dgm:dir/>
          <dgm:animOne val="branch"/>
          <dgm:animLvl val="lvl"/>
        </dgm:presLayoutVars>
      </dgm:prSet>
      <dgm:spPr/>
    </dgm:pt>
    <dgm:pt modelId="{2B176DDE-E895-BD4C-B360-B5789E8EDA1D}" type="pres">
      <dgm:prSet presAssocID="{4C6BDB5C-E796-4734-A929-B0B119F75573}" presName="thickLine" presStyleLbl="alignNode1" presStyleIdx="0" presStyleCnt="3"/>
      <dgm:spPr/>
    </dgm:pt>
    <dgm:pt modelId="{5977850E-676F-D94B-953F-85B750EE6440}" type="pres">
      <dgm:prSet presAssocID="{4C6BDB5C-E796-4734-A929-B0B119F75573}" presName="horz1" presStyleCnt="0"/>
      <dgm:spPr/>
    </dgm:pt>
    <dgm:pt modelId="{0E37BB92-4676-B84B-93C1-782F747C30AC}" type="pres">
      <dgm:prSet presAssocID="{4C6BDB5C-E796-4734-A929-B0B119F75573}" presName="tx1" presStyleLbl="revTx" presStyleIdx="0" presStyleCnt="3"/>
      <dgm:spPr/>
    </dgm:pt>
    <dgm:pt modelId="{7D9122D8-6396-194A-8817-D746E5D1736C}" type="pres">
      <dgm:prSet presAssocID="{4C6BDB5C-E796-4734-A929-B0B119F75573}" presName="vert1" presStyleCnt="0"/>
      <dgm:spPr/>
    </dgm:pt>
    <dgm:pt modelId="{B6E55E0F-4AE4-0442-A813-6DDFCF3A65E9}" type="pres">
      <dgm:prSet presAssocID="{2E2FE778-9E17-4886-98B6-46E718D54D01}" presName="thickLine" presStyleLbl="alignNode1" presStyleIdx="1" presStyleCnt="3"/>
      <dgm:spPr/>
    </dgm:pt>
    <dgm:pt modelId="{E54B8117-C221-FA4E-BFE2-09BBAE75AA6C}" type="pres">
      <dgm:prSet presAssocID="{2E2FE778-9E17-4886-98B6-46E718D54D01}" presName="horz1" presStyleCnt="0"/>
      <dgm:spPr/>
    </dgm:pt>
    <dgm:pt modelId="{24B10413-79EA-4A40-A8ED-D490ACC3A5B0}" type="pres">
      <dgm:prSet presAssocID="{2E2FE778-9E17-4886-98B6-46E718D54D01}" presName="tx1" presStyleLbl="revTx" presStyleIdx="1" presStyleCnt="3"/>
      <dgm:spPr/>
    </dgm:pt>
    <dgm:pt modelId="{2FF2E5E2-C2B8-BB4E-8B56-C43577566933}" type="pres">
      <dgm:prSet presAssocID="{2E2FE778-9E17-4886-98B6-46E718D54D01}" presName="vert1" presStyleCnt="0"/>
      <dgm:spPr/>
    </dgm:pt>
    <dgm:pt modelId="{C672BE9D-4BFC-9B42-AF40-B9B126300C03}" type="pres">
      <dgm:prSet presAssocID="{C01D285E-2406-42DF-B08E-B3D56D546960}" presName="thickLine" presStyleLbl="alignNode1" presStyleIdx="2" presStyleCnt="3"/>
      <dgm:spPr/>
    </dgm:pt>
    <dgm:pt modelId="{895D500C-3073-464E-864E-CA2E7978FA3D}" type="pres">
      <dgm:prSet presAssocID="{C01D285E-2406-42DF-B08E-B3D56D546960}" presName="horz1" presStyleCnt="0"/>
      <dgm:spPr/>
    </dgm:pt>
    <dgm:pt modelId="{933B9DF9-AC03-FA4F-AD57-E9879EE34D5D}" type="pres">
      <dgm:prSet presAssocID="{C01D285E-2406-42DF-B08E-B3D56D546960}" presName="tx1" presStyleLbl="revTx" presStyleIdx="2" presStyleCnt="3"/>
      <dgm:spPr/>
    </dgm:pt>
    <dgm:pt modelId="{635736EB-E5E7-FF4B-919B-85612A47AB82}" type="pres">
      <dgm:prSet presAssocID="{C01D285E-2406-42DF-B08E-B3D56D546960}" presName="vert1" presStyleCnt="0"/>
      <dgm:spPr/>
    </dgm:pt>
  </dgm:ptLst>
  <dgm:cxnLst>
    <dgm:cxn modelId="{711E9E06-7D39-E445-A0B2-12E5C30C1938}" type="presOf" srcId="{C01D285E-2406-42DF-B08E-B3D56D546960}" destId="{933B9DF9-AC03-FA4F-AD57-E9879EE34D5D}" srcOrd="0" destOrd="0" presId="urn:microsoft.com/office/officeart/2008/layout/LinedList"/>
    <dgm:cxn modelId="{26901621-ADCC-714D-A610-E650260384E6}" type="presOf" srcId="{8A43FE03-F82B-4723-A44A-A65E1CB98D27}" destId="{457C754F-30C6-974A-AA6B-4DEAB48D40F5}" srcOrd="0" destOrd="0" presId="urn:microsoft.com/office/officeart/2008/layout/LinedList"/>
    <dgm:cxn modelId="{9BC5A93D-CE38-9D46-A253-635FFE96FA7D}" type="presOf" srcId="{2E2FE778-9E17-4886-98B6-46E718D54D01}" destId="{24B10413-79EA-4A40-A8ED-D490ACC3A5B0}" srcOrd="0" destOrd="0" presId="urn:microsoft.com/office/officeart/2008/layout/LinedList"/>
    <dgm:cxn modelId="{841B317D-4A55-4106-AA58-722380B73CE2}" srcId="{8A43FE03-F82B-4723-A44A-A65E1CB98D27}" destId="{2E2FE778-9E17-4886-98B6-46E718D54D01}" srcOrd="1" destOrd="0" parTransId="{A0049AAA-E80B-497B-977B-194F2D171928}" sibTransId="{9969D9EB-6D27-45FF-8E4B-9A2EAC97B2F4}"/>
    <dgm:cxn modelId="{8B1C6AAD-7EEB-4086-8629-4F0895535977}" srcId="{8A43FE03-F82B-4723-A44A-A65E1CB98D27}" destId="{4C6BDB5C-E796-4734-A929-B0B119F75573}" srcOrd="0" destOrd="0" parTransId="{CFB9D47A-EF1F-4769-80B1-85EECF649D15}" sibTransId="{C8BB6CE3-DCD9-4622-85FC-C73E4464B532}"/>
    <dgm:cxn modelId="{32380FDE-F0F2-724E-ADE3-569EE431F4E5}" type="presOf" srcId="{4C6BDB5C-E796-4734-A929-B0B119F75573}" destId="{0E37BB92-4676-B84B-93C1-782F747C30AC}" srcOrd="0" destOrd="0" presId="urn:microsoft.com/office/officeart/2008/layout/LinedList"/>
    <dgm:cxn modelId="{D1BBF9E6-147E-40CC-A115-920406D43105}" srcId="{8A43FE03-F82B-4723-A44A-A65E1CB98D27}" destId="{C01D285E-2406-42DF-B08E-B3D56D546960}" srcOrd="2" destOrd="0" parTransId="{3DC8E9E6-9530-424A-BBA4-3F5CD0DB2A74}" sibTransId="{EECE79E2-8196-4B72-AF03-D518E8A242FF}"/>
    <dgm:cxn modelId="{6A8F691C-FEB6-E543-881E-1A8566B14821}" type="presParOf" srcId="{457C754F-30C6-974A-AA6B-4DEAB48D40F5}" destId="{2B176DDE-E895-BD4C-B360-B5789E8EDA1D}" srcOrd="0" destOrd="0" presId="urn:microsoft.com/office/officeart/2008/layout/LinedList"/>
    <dgm:cxn modelId="{EEA34FA2-2856-EE4D-8CED-72E33D1403E7}" type="presParOf" srcId="{457C754F-30C6-974A-AA6B-4DEAB48D40F5}" destId="{5977850E-676F-D94B-953F-85B750EE6440}" srcOrd="1" destOrd="0" presId="urn:microsoft.com/office/officeart/2008/layout/LinedList"/>
    <dgm:cxn modelId="{900F0D67-3A74-884A-A92A-50275EEBF98B}" type="presParOf" srcId="{5977850E-676F-D94B-953F-85B750EE6440}" destId="{0E37BB92-4676-B84B-93C1-782F747C30AC}" srcOrd="0" destOrd="0" presId="urn:microsoft.com/office/officeart/2008/layout/LinedList"/>
    <dgm:cxn modelId="{5D2329A9-A1E9-B74A-8590-218534D70CD0}" type="presParOf" srcId="{5977850E-676F-D94B-953F-85B750EE6440}" destId="{7D9122D8-6396-194A-8817-D746E5D1736C}" srcOrd="1" destOrd="0" presId="urn:microsoft.com/office/officeart/2008/layout/LinedList"/>
    <dgm:cxn modelId="{493221AF-411F-684C-8021-302B4A60F2BD}" type="presParOf" srcId="{457C754F-30C6-974A-AA6B-4DEAB48D40F5}" destId="{B6E55E0F-4AE4-0442-A813-6DDFCF3A65E9}" srcOrd="2" destOrd="0" presId="urn:microsoft.com/office/officeart/2008/layout/LinedList"/>
    <dgm:cxn modelId="{61537CE3-0A30-9449-B13F-896200B1C2FE}" type="presParOf" srcId="{457C754F-30C6-974A-AA6B-4DEAB48D40F5}" destId="{E54B8117-C221-FA4E-BFE2-09BBAE75AA6C}" srcOrd="3" destOrd="0" presId="urn:microsoft.com/office/officeart/2008/layout/LinedList"/>
    <dgm:cxn modelId="{0EEBB79C-A602-8E43-8E97-813099AB8297}" type="presParOf" srcId="{E54B8117-C221-FA4E-BFE2-09BBAE75AA6C}" destId="{24B10413-79EA-4A40-A8ED-D490ACC3A5B0}" srcOrd="0" destOrd="0" presId="urn:microsoft.com/office/officeart/2008/layout/LinedList"/>
    <dgm:cxn modelId="{27B4B9F7-268D-9848-A11B-D1D360AF4F6A}" type="presParOf" srcId="{E54B8117-C221-FA4E-BFE2-09BBAE75AA6C}" destId="{2FF2E5E2-C2B8-BB4E-8B56-C43577566933}" srcOrd="1" destOrd="0" presId="urn:microsoft.com/office/officeart/2008/layout/LinedList"/>
    <dgm:cxn modelId="{00BC5A19-F425-854A-996E-6E77BF8D87D9}" type="presParOf" srcId="{457C754F-30C6-974A-AA6B-4DEAB48D40F5}" destId="{C672BE9D-4BFC-9B42-AF40-B9B126300C03}" srcOrd="4" destOrd="0" presId="urn:microsoft.com/office/officeart/2008/layout/LinedList"/>
    <dgm:cxn modelId="{E26B0500-CB8F-2849-9193-4F47D03FCF03}" type="presParOf" srcId="{457C754F-30C6-974A-AA6B-4DEAB48D40F5}" destId="{895D500C-3073-464E-864E-CA2E7978FA3D}" srcOrd="5" destOrd="0" presId="urn:microsoft.com/office/officeart/2008/layout/LinedList"/>
    <dgm:cxn modelId="{54A68C1F-51A8-D24A-9654-19BE92B7C27F}" type="presParOf" srcId="{895D500C-3073-464E-864E-CA2E7978FA3D}" destId="{933B9DF9-AC03-FA4F-AD57-E9879EE34D5D}" srcOrd="0" destOrd="0" presId="urn:microsoft.com/office/officeart/2008/layout/LinedList"/>
    <dgm:cxn modelId="{AB20CD91-0A7F-0F44-8F7D-4564EACADA1E}" type="presParOf" srcId="{895D500C-3073-464E-864E-CA2E7978FA3D}" destId="{635736EB-E5E7-FF4B-919B-85612A47AB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3A43E-48AB-46C9-B2FA-F6C981CD040F}" type="doc">
      <dgm:prSet loTypeId="urn:microsoft.com/office/officeart/2016/7/layout/HorizontalActionList" loCatId="List" qsTypeId="urn:microsoft.com/office/officeart/2005/8/quickstyle/simple1" qsCatId="simple" csTypeId="urn:microsoft.com/office/officeart/2005/8/colors/colorful5" csCatId="colorful" phldr="1"/>
      <dgm:spPr/>
      <dgm:t>
        <a:bodyPr/>
        <a:lstStyle/>
        <a:p>
          <a:endParaRPr lang="en-US"/>
        </a:p>
      </dgm:t>
    </dgm:pt>
    <dgm:pt modelId="{251660F8-92D7-4B9F-A40E-4D47C17A3E14}">
      <dgm:prSet/>
      <dgm:spPr/>
      <dgm:t>
        <a:bodyPr/>
        <a:lstStyle/>
        <a:p>
          <a:r>
            <a:rPr lang="en-US"/>
            <a:t>Curtail</a:t>
          </a:r>
        </a:p>
      </dgm:t>
    </dgm:pt>
    <dgm:pt modelId="{174A0270-1FC8-4EDA-928B-46D76AECC95E}" type="parTrans" cxnId="{079FF7FD-0BBF-4F79-85D1-E56DF8D00000}">
      <dgm:prSet/>
      <dgm:spPr/>
      <dgm:t>
        <a:bodyPr/>
        <a:lstStyle/>
        <a:p>
          <a:endParaRPr lang="en-US"/>
        </a:p>
      </dgm:t>
    </dgm:pt>
    <dgm:pt modelId="{6A7860F5-43B0-463D-8B6B-1EAEC0FEEE89}" type="sibTrans" cxnId="{079FF7FD-0BBF-4F79-85D1-E56DF8D00000}">
      <dgm:prSet/>
      <dgm:spPr/>
      <dgm:t>
        <a:bodyPr/>
        <a:lstStyle/>
        <a:p>
          <a:endParaRPr lang="en-US"/>
        </a:p>
      </dgm:t>
    </dgm:pt>
    <dgm:pt modelId="{CCDB8CAE-5633-4098-B7F1-B0174DDDD9C0}">
      <dgm:prSet/>
      <dgm:spPr/>
      <dgm:t>
        <a:bodyPr/>
        <a:lstStyle/>
        <a:p>
          <a:r>
            <a:rPr lang="en-US" b="1"/>
            <a:t>Curtail volume in favor of quality: </a:t>
          </a:r>
          <a:r>
            <a:rPr lang="en-US"/>
            <a:t>Focus on opinion packages fewer days per week/month. If it isn’t a robust, high-quality package, hold it for when it is.</a:t>
          </a:r>
        </a:p>
      </dgm:t>
    </dgm:pt>
    <dgm:pt modelId="{05746D74-8FAF-4063-9FEB-C0F049554427}" type="parTrans" cxnId="{C526602A-80CF-44C2-BE2C-10EA483677AA}">
      <dgm:prSet/>
      <dgm:spPr/>
      <dgm:t>
        <a:bodyPr/>
        <a:lstStyle/>
        <a:p>
          <a:endParaRPr lang="en-US"/>
        </a:p>
      </dgm:t>
    </dgm:pt>
    <dgm:pt modelId="{807258AB-916E-49B9-ADE1-70871F6F1C21}" type="sibTrans" cxnId="{C526602A-80CF-44C2-BE2C-10EA483677AA}">
      <dgm:prSet/>
      <dgm:spPr/>
      <dgm:t>
        <a:bodyPr/>
        <a:lstStyle/>
        <a:p>
          <a:endParaRPr lang="en-US"/>
        </a:p>
      </dgm:t>
    </dgm:pt>
    <dgm:pt modelId="{171F5725-EDF5-4F8E-A511-1C145D4CC0E0}">
      <dgm:prSet/>
      <dgm:spPr/>
      <dgm:t>
        <a:bodyPr/>
        <a:lstStyle/>
        <a:p>
          <a:r>
            <a:rPr lang="en-US"/>
            <a:t>Narrow</a:t>
          </a:r>
        </a:p>
      </dgm:t>
    </dgm:pt>
    <dgm:pt modelId="{53547CE2-6F57-4FB4-BC27-A914C280BDDD}" type="parTrans" cxnId="{FD5ED9EB-58E7-40F2-9FFD-D779830E6C02}">
      <dgm:prSet/>
      <dgm:spPr/>
      <dgm:t>
        <a:bodyPr/>
        <a:lstStyle/>
        <a:p>
          <a:endParaRPr lang="en-US"/>
        </a:p>
      </dgm:t>
    </dgm:pt>
    <dgm:pt modelId="{3CF7FEB8-BB3D-4421-8441-5E5562F825AA}" type="sibTrans" cxnId="{FD5ED9EB-58E7-40F2-9FFD-D779830E6C02}">
      <dgm:prSet/>
      <dgm:spPr/>
      <dgm:t>
        <a:bodyPr/>
        <a:lstStyle/>
        <a:p>
          <a:endParaRPr lang="en-US"/>
        </a:p>
      </dgm:t>
    </dgm:pt>
    <dgm:pt modelId="{78032D00-DB07-427F-BCCA-0B6C72D34024}">
      <dgm:prSet/>
      <dgm:spPr/>
      <dgm:t>
        <a:bodyPr/>
        <a:lstStyle/>
        <a:p>
          <a:r>
            <a:rPr lang="en-US" b="1"/>
            <a:t>Sharpened relevance: </a:t>
          </a:r>
          <a:r>
            <a:rPr lang="en-US"/>
            <a:t>Narrow your focus to local issues only. Based on this, we are eliminating most syndicated national opinion content.</a:t>
          </a:r>
        </a:p>
      </dgm:t>
    </dgm:pt>
    <dgm:pt modelId="{CF42568B-DCC8-4104-8DB1-3A156F100FE3}" type="parTrans" cxnId="{2938CFCF-3F98-4FBE-AF0F-0179BEC66C06}">
      <dgm:prSet/>
      <dgm:spPr/>
      <dgm:t>
        <a:bodyPr/>
        <a:lstStyle/>
        <a:p>
          <a:endParaRPr lang="en-US"/>
        </a:p>
      </dgm:t>
    </dgm:pt>
    <dgm:pt modelId="{430A389C-D364-4752-9B86-D93B56FA3224}" type="sibTrans" cxnId="{2938CFCF-3F98-4FBE-AF0F-0179BEC66C06}">
      <dgm:prSet/>
      <dgm:spPr/>
      <dgm:t>
        <a:bodyPr/>
        <a:lstStyle/>
        <a:p>
          <a:endParaRPr lang="en-US"/>
        </a:p>
      </dgm:t>
    </dgm:pt>
    <dgm:pt modelId="{05F7A5E6-2C47-441A-A298-28A6770EEA57}">
      <dgm:prSet/>
      <dgm:spPr/>
      <dgm:t>
        <a:bodyPr/>
        <a:lstStyle/>
        <a:p>
          <a:r>
            <a:rPr lang="en-US"/>
            <a:t>Sign</a:t>
          </a:r>
        </a:p>
      </dgm:t>
    </dgm:pt>
    <dgm:pt modelId="{90318D2E-306D-4FFD-B40E-4C6DE9D33C83}" type="parTrans" cxnId="{C673468F-5537-4BD4-9832-2658AB71BE1C}">
      <dgm:prSet/>
      <dgm:spPr/>
      <dgm:t>
        <a:bodyPr/>
        <a:lstStyle/>
        <a:p>
          <a:endParaRPr lang="en-US"/>
        </a:p>
      </dgm:t>
    </dgm:pt>
    <dgm:pt modelId="{87A79B53-1C28-4FD3-B578-B2500AC803BA}" type="sibTrans" cxnId="{C673468F-5537-4BD4-9832-2658AB71BE1C}">
      <dgm:prSet/>
      <dgm:spPr/>
      <dgm:t>
        <a:bodyPr/>
        <a:lstStyle/>
        <a:p>
          <a:endParaRPr lang="en-US"/>
        </a:p>
      </dgm:t>
    </dgm:pt>
    <dgm:pt modelId="{5EBB30A4-A6A8-478D-A4E0-FB5A56831689}">
      <dgm:prSet/>
      <dgm:spPr/>
      <dgm:t>
        <a:bodyPr/>
        <a:lstStyle/>
        <a:p>
          <a:pPr rtl="0"/>
          <a:r>
            <a:rPr lang="en-US" b="1"/>
            <a:t>Added transparency: </a:t>
          </a:r>
          <a:r>
            <a:rPr lang="en-US"/>
            <a:t>Sign any editorials (and, for that matter, dissents) your board </a:t>
          </a:r>
          <a:r>
            <a:rPr lang="en-US">
              <a:latin typeface="Calibri Light" panose="020F0302020204030204"/>
            </a:rPr>
            <a:t>chooses </a:t>
          </a:r>
          <a:r>
            <a:rPr lang="en-US"/>
            <a:t>to write.</a:t>
          </a:r>
          <a:r>
            <a:rPr lang="en-US">
              <a:latin typeface="Calibri Light" panose="020F0302020204030204"/>
            </a:rPr>
            <a:t> </a:t>
          </a:r>
          <a:endParaRPr lang="en-US"/>
        </a:p>
      </dgm:t>
    </dgm:pt>
    <dgm:pt modelId="{425ABFDE-F141-423F-B237-2C54AA3AE07B}" type="parTrans" cxnId="{9E6A4F55-FD4F-426A-BF39-8EFA1029C2EC}">
      <dgm:prSet/>
      <dgm:spPr/>
      <dgm:t>
        <a:bodyPr/>
        <a:lstStyle/>
        <a:p>
          <a:endParaRPr lang="en-US"/>
        </a:p>
      </dgm:t>
    </dgm:pt>
    <dgm:pt modelId="{9DD9DEBC-CBB0-45CD-A9E1-606C54093162}" type="sibTrans" cxnId="{9E6A4F55-FD4F-426A-BF39-8EFA1029C2EC}">
      <dgm:prSet/>
      <dgm:spPr/>
      <dgm:t>
        <a:bodyPr/>
        <a:lstStyle/>
        <a:p>
          <a:endParaRPr lang="en-US"/>
        </a:p>
      </dgm:t>
    </dgm:pt>
    <dgm:pt modelId="{825D44C8-B8D3-4DF5-B0AF-A31D87F646A6}">
      <dgm:prSet/>
      <dgm:spPr/>
      <dgm:t>
        <a:bodyPr/>
        <a:lstStyle/>
        <a:p>
          <a:r>
            <a:rPr lang="en-US"/>
            <a:t>Steer</a:t>
          </a:r>
        </a:p>
      </dgm:t>
    </dgm:pt>
    <dgm:pt modelId="{606DB2F6-5F9E-4565-8C6E-611693AF78EE}" type="parTrans" cxnId="{5C18ECCB-D2C4-42A9-8BC0-B4B3D87AF15A}">
      <dgm:prSet/>
      <dgm:spPr/>
      <dgm:t>
        <a:bodyPr/>
        <a:lstStyle/>
        <a:p>
          <a:endParaRPr lang="en-US"/>
        </a:p>
      </dgm:t>
    </dgm:pt>
    <dgm:pt modelId="{B1A2EAA3-8C03-462B-B791-CE735A2CCC64}" type="sibTrans" cxnId="{5C18ECCB-D2C4-42A9-8BC0-B4B3D87AF15A}">
      <dgm:prSet/>
      <dgm:spPr/>
      <dgm:t>
        <a:bodyPr/>
        <a:lstStyle/>
        <a:p>
          <a:endParaRPr lang="en-US"/>
        </a:p>
      </dgm:t>
    </dgm:pt>
    <dgm:pt modelId="{73A67210-8E36-4716-90EA-158FA2DFBA8C}">
      <dgm:prSet/>
      <dgm:spPr/>
      <dgm:t>
        <a:bodyPr/>
        <a:lstStyle/>
        <a:p>
          <a:r>
            <a:rPr lang="en-US" b="1"/>
            <a:t>Conciliatory tone: </a:t>
          </a:r>
          <a:r>
            <a:rPr lang="en-US"/>
            <a:t>Steer toward solutions/ resolutions over divisions/ conflict. Don’t be a venue for shouting and finger-pointing, but instead strive to be seen as constructive.</a:t>
          </a:r>
        </a:p>
      </dgm:t>
    </dgm:pt>
    <dgm:pt modelId="{17936C15-34EB-4888-B7F4-377C3A764954}" type="parTrans" cxnId="{CEDD8253-B789-47BE-BA77-7DD65035FA24}">
      <dgm:prSet/>
      <dgm:spPr/>
      <dgm:t>
        <a:bodyPr/>
        <a:lstStyle/>
        <a:p>
          <a:endParaRPr lang="en-US"/>
        </a:p>
      </dgm:t>
    </dgm:pt>
    <dgm:pt modelId="{8D295D52-0C82-43A4-906D-9019C64D02D9}" type="sibTrans" cxnId="{CEDD8253-B789-47BE-BA77-7DD65035FA24}">
      <dgm:prSet/>
      <dgm:spPr/>
      <dgm:t>
        <a:bodyPr/>
        <a:lstStyle/>
        <a:p>
          <a:endParaRPr lang="en-US"/>
        </a:p>
      </dgm:t>
    </dgm:pt>
    <dgm:pt modelId="{788D298D-8024-7849-A5CB-EE09E10725FF}" type="pres">
      <dgm:prSet presAssocID="{0FB3A43E-48AB-46C9-B2FA-F6C981CD040F}" presName="Name0" presStyleCnt="0">
        <dgm:presLayoutVars>
          <dgm:dir/>
          <dgm:animLvl val="lvl"/>
          <dgm:resizeHandles val="exact"/>
        </dgm:presLayoutVars>
      </dgm:prSet>
      <dgm:spPr/>
    </dgm:pt>
    <dgm:pt modelId="{18D9CA0B-78D3-4441-9A8A-71CFA1922A1B}" type="pres">
      <dgm:prSet presAssocID="{251660F8-92D7-4B9F-A40E-4D47C17A3E14}" presName="composite" presStyleCnt="0"/>
      <dgm:spPr/>
    </dgm:pt>
    <dgm:pt modelId="{8C48CD26-B7C9-944F-84DD-F647124D8DA8}" type="pres">
      <dgm:prSet presAssocID="{251660F8-92D7-4B9F-A40E-4D47C17A3E14}" presName="parTx" presStyleLbl="alignNode1" presStyleIdx="0" presStyleCnt="4">
        <dgm:presLayoutVars>
          <dgm:chMax val="0"/>
          <dgm:chPref val="0"/>
        </dgm:presLayoutVars>
      </dgm:prSet>
      <dgm:spPr/>
    </dgm:pt>
    <dgm:pt modelId="{3D96546B-4D4D-3648-8390-7A2CC963682A}" type="pres">
      <dgm:prSet presAssocID="{251660F8-92D7-4B9F-A40E-4D47C17A3E14}" presName="desTx" presStyleLbl="alignAccFollowNode1" presStyleIdx="0" presStyleCnt="4">
        <dgm:presLayoutVars/>
      </dgm:prSet>
      <dgm:spPr/>
    </dgm:pt>
    <dgm:pt modelId="{F16F5CFB-2879-3846-8FA8-0D3F0B51BD70}" type="pres">
      <dgm:prSet presAssocID="{6A7860F5-43B0-463D-8B6B-1EAEC0FEEE89}" presName="space" presStyleCnt="0"/>
      <dgm:spPr/>
    </dgm:pt>
    <dgm:pt modelId="{BCDDB897-D2CF-A742-B663-4C3245AC19AB}" type="pres">
      <dgm:prSet presAssocID="{171F5725-EDF5-4F8E-A511-1C145D4CC0E0}" presName="composite" presStyleCnt="0"/>
      <dgm:spPr/>
    </dgm:pt>
    <dgm:pt modelId="{C547928E-C575-564C-B372-06E89CF8CBA0}" type="pres">
      <dgm:prSet presAssocID="{171F5725-EDF5-4F8E-A511-1C145D4CC0E0}" presName="parTx" presStyleLbl="alignNode1" presStyleIdx="1" presStyleCnt="4">
        <dgm:presLayoutVars>
          <dgm:chMax val="0"/>
          <dgm:chPref val="0"/>
        </dgm:presLayoutVars>
      </dgm:prSet>
      <dgm:spPr/>
    </dgm:pt>
    <dgm:pt modelId="{66CAC294-8A56-F644-8078-BFA0C4C0832A}" type="pres">
      <dgm:prSet presAssocID="{171F5725-EDF5-4F8E-A511-1C145D4CC0E0}" presName="desTx" presStyleLbl="alignAccFollowNode1" presStyleIdx="1" presStyleCnt="4">
        <dgm:presLayoutVars/>
      </dgm:prSet>
      <dgm:spPr/>
    </dgm:pt>
    <dgm:pt modelId="{5D2A35B6-0014-3A46-A960-5C8B235FB8FB}" type="pres">
      <dgm:prSet presAssocID="{3CF7FEB8-BB3D-4421-8441-5E5562F825AA}" presName="space" presStyleCnt="0"/>
      <dgm:spPr/>
    </dgm:pt>
    <dgm:pt modelId="{13994E7D-EDE2-564F-8276-3A915B45242C}" type="pres">
      <dgm:prSet presAssocID="{05F7A5E6-2C47-441A-A298-28A6770EEA57}" presName="composite" presStyleCnt="0"/>
      <dgm:spPr/>
    </dgm:pt>
    <dgm:pt modelId="{40A7F6B1-BE8D-3643-B2DE-8F3BF4FCBDF4}" type="pres">
      <dgm:prSet presAssocID="{05F7A5E6-2C47-441A-A298-28A6770EEA57}" presName="parTx" presStyleLbl="alignNode1" presStyleIdx="2" presStyleCnt="4">
        <dgm:presLayoutVars>
          <dgm:chMax val="0"/>
          <dgm:chPref val="0"/>
        </dgm:presLayoutVars>
      </dgm:prSet>
      <dgm:spPr/>
    </dgm:pt>
    <dgm:pt modelId="{9AFDBFB4-9BC7-A24A-9F89-A0848C012CA9}" type="pres">
      <dgm:prSet presAssocID="{05F7A5E6-2C47-441A-A298-28A6770EEA57}" presName="desTx" presStyleLbl="alignAccFollowNode1" presStyleIdx="2" presStyleCnt="4">
        <dgm:presLayoutVars/>
      </dgm:prSet>
      <dgm:spPr/>
    </dgm:pt>
    <dgm:pt modelId="{B164FDCC-311D-9544-B7BD-F0E82EBD9440}" type="pres">
      <dgm:prSet presAssocID="{87A79B53-1C28-4FD3-B578-B2500AC803BA}" presName="space" presStyleCnt="0"/>
      <dgm:spPr/>
    </dgm:pt>
    <dgm:pt modelId="{08F09E00-672E-5449-9B10-96A4CEA0C2EA}" type="pres">
      <dgm:prSet presAssocID="{825D44C8-B8D3-4DF5-B0AF-A31D87F646A6}" presName="composite" presStyleCnt="0"/>
      <dgm:spPr/>
    </dgm:pt>
    <dgm:pt modelId="{41BEC6B6-9F4A-AC42-8376-1A200CFEB02D}" type="pres">
      <dgm:prSet presAssocID="{825D44C8-B8D3-4DF5-B0AF-A31D87F646A6}" presName="parTx" presStyleLbl="alignNode1" presStyleIdx="3" presStyleCnt="4">
        <dgm:presLayoutVars>
          <dgm:chMax val="0"/>
          <dgm:chPref val="0"/>
        </dgm:presLayoutVars>
      </dgm:prSet>
      <dgm:spPr/>
    </dgm:pt>
    <dgm:pt modelId="{A0CEF601-E976-994F-AECA-FA3B710F1FCD}" type="pres">
      <dgm:prSet presAssocID="{825D44C8-B8D3-4DF5-B0AF-A31D87F646A6}" presName="desTx" presStyleLbl="alignAccFollowNode1" presStyleIdx="3" presStyleCnt="4">
        <dgm:presLayoutVars/>
      </dgm:prSet>
      <dgm:spPr/>
    </dgm:pt>
  </dgm:ptLst>
  <dgm:cxnLst>
    <dgm:cxn modelId="{1F77C211-7235-A449-81C7-26638B69693E}" type="presOf" srcId="{5EBB30A4-A6A8-478D-A4E0-FB5A56831689}" destId="{9AFDBFB4-9BC7-A24A-9F89-A0848C012CA9}" srcOrd="0" destOrd="0" presId="urn:microsoft.com/office/officeart/2016/7/layout/HorizontalActionList"/>
    <dgm:cxn modelId="{C526602A-80CF-44C2-BE2C-10EA483677AA}" srcId="{251660F8-92D7-4B9F-A40E-4D47C17A3E14}" destId="{CCDB8CAE-5633-4098-B7F1-B0174DDDD9C0}" srcOrd="0" destOrd="0" parTransId="{05746D74-8FAF-4063-9FEB-C0F049554427}" sibTransId="{807258AB-916E-49B9-ADE1-70871F6F1C21}"/>
    <dgm:cxn modelId="{DBBED12B-89D0-CB42-B8C3-463A1E53B013}" type="presOf" srcId="{825D44C8-B8D3-4DF5-B0AF-A31D87F646A6}" destId="{41BEC6B6-9F4A-AC42-8376-1A200CFEB02D}" srcOrd="0" destOrd="0" presId="urn:microsoft.com/office/officeart/2016/7/layout/HorizontalActionList"/>
    <dgm:cxn modelId="{57CB8046-ACA1-BC44-836B-7A4478859B77}" type="presOf" srcId="{73A67210-8E36-4716-90EA-158FA2DFBA8C}" destId="{A0CEF601-E976-994F-AECA-FA3B710F1FCD}" srcOrd="0" destOrd="0" presId="urn:microsoft.com/office/officeart/2016/7/layout/HorizontalActionList"/>
    <dgm:cxn modelId="{CEDD8253-B789-47BE-BA77-7DD65035FA24}" srcId="{825D44C8-B8D3-4DF5-B0AF-A31D87F646A6}" destId="{73A67210-8E36-4716-90EA-158FA2DFBA8C}" srcOrd="0" destOrd="0" parTransId="{17936C15-34EB-4888-B7F4-377C3A764954}" sibTransId="{8D295D52-0C82-43A4-906D-9019C64D02D9}"/>
    <dgm:cxn modelId="{EC431174-16A7-DD47-90DE-D9FC8B63AB62}" type="presOf" srcId="{171F5725-EDF5-4F8E-A511-1C145D4CC0E0}" destId="{C547928E-C575-564C-B372-06E89CF8CBA0}" srcOrd="0" destOrd="0" presId="urn:microsoft.com/office/officeart/2016/7/layout/HorizontalActionList"/>
    <dgm:cxn modelId="{9E6A4F55-FD4F-426A-BF39-8EFA1029C2EC}" srcId="{05F7A5E6-2C47-441A-A298-28A6770EEA57}" destId="{5EBB30A4-A6A8-478D-A4E0-FB5A56831689}" srcOrd="0" destOrd="0" parTransId="{425ABFDE-F141-423F-B237-2C54AA3AE07B}" sibTransId="{9DD9DEBC-CBB0-45CD-A9E1-606C54093162}"/>
    <dgm:cxn modelId="{C673468F-5537-4BD4-9832-2658AB71BE1C}" srcId="{0FB3A43E-48AB-46C9-B2FA-F6C981CD040F}" destId="{05F7A5E6-2C47-441A-A298-28A6770EEA57}" srcOrd="2" destOrd="0" parTransId="{90318D2E-306D-4FFD-B40E-4C6DE9D33C83}" sibTransId="{87A79B53-1C28-4FD3-B578-B2500AC803BA}"/>
    <dgm:cxn modelId="{F0647F95-11E5-3649-9F58-353F812B970E}" type="presOf" srcId="{251660F8-92D7-4B9F-A40E-4D47C17A3E14}" destId="{8C48CD26-B7C9-944F-84DD-F647124D8DA8}" srcOrd="0" destOrd="0" presId="urn:microsoft.com/office/officeart/2016/7/layout/HorizontalActionList"/>
    <dgm:cxn modelId="{8AFC97A5-87E1-024D-8118-DA6EC67C11A1}" type="presOf" srcId="{05F7A5E6-2C47-441A-A298-28A6770EEA57}" destId="{40A7F6B1-BE8D-3643-B2DE-8F3BF4FCBDF4}" srcOrd="0" destOrd="0" presId="urn:microsoft.com/office/officeart/2016/7/layout/HorizontalActionList"/>
    <dgm:cxn modelId="{A1B156BA-168C-BB41-BBBC-9C6B94B6A3BC}" type="presOf" srcId="{0FB3A43E-48AB-46C9-B2FA-F6C981CD040F}" destId="{788D298D-8024-7849-A5CB-EE09E10725FF}" srcOrd="0" destOrd="0" presId="urn:microsoft.com/office/officeart/2016/7/layout/HorizontalActionList"/>
    <dgm:cxn modelId="{5C18ECCB-D2C4-42A9-8BC0-B4B3D87AF15A}" srcId="{0FB3A43E-48AB-46C9-B2FA-F6C981CD040F}" destId="{825D44C8-B8D3-4DF5-B0AF-A31D87F646A6}" srcOrd="3" destOrd="0" parTransId="{606DB2F6-5F9E-4565-8C6E-611693AF78EE}" sibTransId="{B1A2EAA3-8C03-462B-B791-CE735A2CCC64}"/>
    <dgm:cxn modelId="{2938CFCF-3F98-4FBE-AF0F-0179BEC66C06}" srcId="{171F5725-EDF5-4F8E-A511-1C145D4CC0E0}" destId="{78032D00-DB07-427F-BCCA-0B6C72D34024}" srcOrd="0" destOrd="0" parTransId="{CF42568B-DCC8-4104-8DB1-3A156F100FE3}" sibTransId="{430A389C-D364-4752-9B86-D93B56FA3224}"/>
    <dgm:cxn modelId="{FD5ED9EB-58E7-40F2-9FFD-D779830E6C02}" srcId="{0FB3A43E-48AB-46C9-B2FA-F6C981CD040F}" destId="{171F5725-EDF5-4F8E-A511-1C145D4CC0E0}" srcOrd="1" destOrd="0" parTransId="{53547CE2-6F57-4FB4-BC27-A914C280BDDD}" sibTransId="{3CF7FEB8-BB3D-4421-8441-5E5562F825AA}"/>
    <dgm:cxn modelId="{679445FD-3BF9-D446-8B3F-2D3C1682EFB8}" type="presOf" srcId="{78032D00-DB07-427F-BCCA-0B6C72D34024}" destId="{66CAC294-8A56-F644-8078-BFA0C4C0832A}" srcOrd="0" destOrd="0" presId="urn:microsoft.com/office/officeart/2016/7/layout/HorizontalActionList"/>
    <dgm:cxn modelId="{CDB155FD-BB2F-E649-A60C-92CF62139D1B}" type="presOf" srcId="{CCDB8CAE-5633-4098-B7F1-B0174DDDD9C0}" destId="{3D96546B-4D4D-3648-8390-7A2CC963682A}" srcOrd="0" destOrd="0" presId="urn:microsoft.com/office/officeart/2016/7/layout/HorizontalActionList"/>
    <dgm:cxn modelId="{079FF7FD-0BBF-4F79-85D1-E56DF8D00000}" srcId="{0FB3A43E-48AB-46C9-B2FA-F6C981CD040F}" destId="{251660F8-92D7-4B9F-A40E-4D47C17A3E14}" srcOrd="0" destOrd="0" parTransId="{174A0270-1FC8-4EDA-928B-46D76AECC95E}" sibTransId="{6A7860F5-43B0-463D-8B6B-1EAEC0FEEE89}"/>
    <dgm:cxn modelId="{09DAEDD8-4C81-6348-9AAB-AF735E983B80}" type="presParOf" srcId="{788D298D-8024-7849-A5CB-EE09E10725FF}" destId="{18D9CA0B-78D3-4441-9A8A-71CFA1922A1B}" srcOrd="0" destOrd="0" presId="urn:microsoft.com/office/officeart/2016/7/layout/HorizontalActionList"/>
    <dgm:cxn modelId="{1460C110-5BA0-FF4A-B225-D5D7AAADDC34}" type="presParOf" srcId="{18D9CA0B-78D3-4441-9A8A-71CFA1922A1B}" destId="{8C48CD26-B7C9-944F-84DD-F647124D8DA8}" srcOrd="0" destOrd="0" presId="urn:microsoft.com/office/officeart/2016/7/layout/HorizontalActionList"/>
    <dgm:cxn modelId="{833AEBDA-9FA9-EE42-B4E6-EBF3882FF4A7}" type="presParOf" srcId="{18D9CA0B-78D3-4441-9A8A-71CFA1922A1B}" destId="{3D96546B-4D4D-3648-8390-7A2CC963682A}" srcOrd="1" destOrd="0" presId="urn:microsoft.com/office/officeart/2016/7/layout/HorizontalActionList"/>
    <dgm:cxn modelId="{6A84DB64-420D-2D41-A94F-6A41EFD3DAD2}" type="presParOf" srcId="{788D298D-8024-7849-A5CB-EE09E10725FF}" destId="{F16F5CFB-2879-3846-8FA8-0D3F0B51BD70}" srcOrd="1" destOrd="0" presId="urn:microsoft.com/office/officeart/2016/7/layout/HorizontalActionList"/>
    <dgm:cxn modelId="{BB4472F3-20B4-EF47-AD12-030F67F0973E}" type="presParOf" srcId="{788D298D-8024-7849-A5CB-EE09E10725FF}" destId="{BCDDB897-D2CF-A742-B663-4C3245AC19AB}" srcOrd="2" destOrd="0" presId="urn:microsoft.com/office/officeart/2016/7/layout/HorizontalActionList"/>
    <dgm:cxn modelId="{AAD4B655-B17F-1044-BA78-579AB806F7EB}" type="presParOf" srcId="{BCDDB897-D2CF-A742-B663-4C3245AC19AB}" destId="{C547928E-C575-564C-B372-06E89CF8CBA0}" srcOrd="0" destOrd="0" presId="urn:microsoft.com/office/officeart/2016/7/layout/HorizontalActionList"/>
    <dgm:cxn modelId="{EA13AE63-E5E0-B442-B6FB-187EE7FDC244}" type="presParOf" srcId="{BCDDB897-D2CF-A742-B663-4C3245AC19AB}" destId="{66CAC294-8A56-F644-8078-BFA0C4C0832A}" srcOrd="1" destOrd="0" presId="urn:microsoft.com/office/officeart/2016/7/layout/HorizontalActionList"/>
    <dgm:cxn modelId="{1DAA2A6A-7151-9743-854A-9C18EF67240F}" type="presParOf" srcId="{788D298D-8024-7849-A5CB-EE09E10725FF}" destId="{5D2A35B6-0014-3A46-A960-5C8B235FB8FB}" srcOrd="3" destOrd="0" presId="urn:microsoft.com/office/officeart/2016/7/layout/HorizontalActionList"/>
    <dgm:cxn modelId="{490E1FC7-7C4E-234B-91B8-949C238A1C06}" type="presParOf" srcId="{788D298D-8024-7849-A5CB-EE09E10725FF}" destId="{13994E7D-EDE2-564F-8276-3A915B45242C}" srcOrd="4" destOrd="0" presId="urn:microsoft.com/office/officeart/2016/7/layout/HorizontalActionList"/>
    <dgm:cxn modelId="{3F263966-0903-E74C-B471-BCE7712A4FFE}" type="presParOf" srcId="{13994E7D-EDE2-564F-8276-3A915B45242C}" destId="{40A7F6B1-BE8D-3643-B2DE-8F3BF4FCBDF4}" srcOrd="0" destOrd="0" presId="urn:microsoft.com/office/officeart/2016/7/layout/HorizontalActionList"/>
    <dgm:cxn modelId="{FC5BDE63-CD81-D248-BAA5-4BF00E09D23D}" type="presParOf" srcId="{13994E7D-EDE2-564F-8276-3A915B45242C}" destId="{9AFDBFB4-9BC7-A24A-9F89-A0848C012CA9}" srcOrd="1" destOrd="0" presId="urn:microsoft.com/office/officeart/2016/7/layout/HorizontalActionList"/>
    <dgm:cxn modelId="{363E72A1-F8D1-C549-8F42-B32BE5EA2BF1}" type="presParOf" srcId="{788D298D-8024-7849-A5CB-EE09E10725FF}" destId="{B164FDCC-311D-9544-B7BD-F0E82EBD9440}" srcOrd="5" destOrd="0" presId="urn:microsoft.com/office/officeart/2016/7/layout/HorizontalActionList"/>
    <dgm:cxn modelId="{F89AD924-13AB-3345-956A-64EC9AB934FB}" type="presParOf" srcId="{788D298D-8024-7849-A5CB-EE09E10725FF}" destId="{08F09E00-672E-5449-9B10-96A4CEA0C2EA}" srcOrd="6" destOrd="0" presId="urn:microsoft.com/office/officeart/2016/7/layout/HorizontalActionList"/>
    <dgm:cxn modelId="{BD066712-B3DE-7749-80EA-85D7FD704B4C}" type="presParOf" srcId="{08F09E00-672E-5449-9B10-96A4CEA0C2EA}" destId="{41BEC6B6-9F4A-AC42-8376-1A200CFEB02D}" srcOrd="0" destOrd="0" presId="urn:microsoft.com/office/officeart/2016/7/layout/HorizontalActionList"/>
    <dgm:cxn modelId="{A8CFA25A-D590-C84F-8C3B-3CD75F26FD24}" type="presParOf" srcId="{08F09E00-672E-5449-9B10-96A4CEA0C2EA}" destId="{A0CEF601-E976-994F-AECA-FA3B710F1FCD}"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CE21B-ADD9-FC44-A9F4-E0E8332E5765}">
      <dsp:nvSpPr>
        <dsp:cNvPr id="0" name=""/>
        <dsp:cNvSpPr/>
      </dsp:nvSpPr>
      <dsp:spPr>
        <a:xfrm>
          <a:off x="0" y="134806"/>
          <a:ext cx="6263640" cy="10055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It’s among our least-read content, both online and in print</a:t>
          </a:r>
        </a:p>
      </dsp:txBody>
      <dsp:txXfrm>
        <a:off x="49087" y="183893"/>
        <a:ext cx="6165466" cy="907369"/>
      </dsp:txXfrm>
    </dsp:sp>
    <dsp:sp modelId="{38D0C15C-005B-B545-8DB0-D2D12B47D585}">
      <dsp:nvSpPr>
        <dsp:cNvPr id="0" name=""/>
        <dsp:cNvSpPr/>
      </dsp:nvSpPr>
      <dsp:spPr>
        <a:xfrm>
          <a:off x="0" y="1192189"/>
          <a:ext cx="6263640" cy="100554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It’s among our least-understood content (ongoing media literacy gaps on news coverage vs. opinion content)</a:t>
          </a:r>
        </a:p>
      </dsp:txBody>
      <dsp:txXfrm>
        <a:off x="49087" y="1241276"/>
        <a:ext cx="6165466" cy="907369"/>
      </dsp:txXfrm>
    </dsp:sp>
    <dsp:sp modelId="{5F380A7C-837C-FB4F-8BFE-47EE8DFB2038}">
      <dsp:nvSpPr>
        <dsp:cNvPr id="0" name=""/>
        <dsp:cNvSpPr/>
      </dsp:nvSpPr>
      <dsp:spPr>
        <a:xfrm>
          <a:off x="0" y="2249572"/>
          <a:ext cx="6263640" cy="10055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 is directly tied to our problems in perceived credibility, trust, objectivity, balance</a:t>
          </a:r>
        </a:p>
      </dsp:txBody>
      <dsp:txXfrm>
        <a:off x="49087" y="2298659"/>
        <a:ext cx="6165466" cy="907369"/>
      </dsp:txXfrm>
    </dsp:sp>
    <dsp:sp modelId="{A9022968-C4DE-3141-BC6F-EDDE963545BF}">
      <dsp:nvSpPr>
        <dsp:cNvPr id="0" name=""/>
        <dsp:cNvSpPr/>
      </dsp:nvSpPr>
      <dsp:spPr>
        <a:xfrm>
          <a:off x="0" y="3306955"/>
          <a:ext cx="6263640" cy="100554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 is frequently cited for stops/cancellations</a:t>
          </a:r>
        </a:p>
      </dsp:txBody>
      <dsp:txXfrm>
        <a:off x="49087" y="3356042"/>
        <a:ext cx="6165466" cy="907369"/>
      </dsp:txXfrm>
    </dsp:sp>
    <dsp:sp modelId="{E000D100-1CA9-EF43-88A2-68F0897F315F}">
      <dsp:nvSpPr>
        <dsp:cNvPr id="0" name=""/>
        <dsp:cNvSpPr/>
      </dsp:nvSpPr>
      <dsp:spPr>
        <a:xfrm>
          <a:off x="0" y="4364338"/>
          <a:ext cx="6263640" cy="10055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Where once it was a vehicle for regularly exerting community leadership, our opinion content now is only relevant in steering/influencing policy in rare and extraordinary cases</a:t>
          </a:r>
        </a:p>
      </dsp:txBody>
      <dsp:txXfrm>
        <a:off x="49087" y="4413425"/>
        <a:ext cx="6165466" cy="907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76DDE-E895-BD4C-B360-B5789E8EDA1D}">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7BB92-4676-B84B-93C1-782F747C30AC}">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They’re offended that we perceive ourselves as having earned that role</a:t>
          </a:r>
        </a:p>
      </dsp:txBody>
      <dsp:txXfrm>
        <a:off x="0" y="2492"/>
        <a:ext cx="6492875" cy="1700138"/>
      </dsp:txXfrm>
    </dsp:sp>
    <dsp:sp modelId="{B6E55E0F-4AE4-0442-A813-6DDFCF3A65E9}">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10413-79EA-4A40-A8ED-D490ACC3A5B0}">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They don’t believe we have the expertise to tell anyone what to think on most issues</a:t>
          </a:r>
        </a:p>
      </dsp:txBody>
      <dsp:txXfrm>
        <a:off x="0" y="1702630"/>
        <a:ext cx="6492875" cy="1700138"/>
      </dsp:txXfrm>
    </dsp:sp>
    <dsp:sp modelId="{C672BE9D-4BFC-9B42-AF40-B9B126300C03}">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B9DF9-AC03-FA4F-AD57-E9879EE34D5D}">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They perceive us as having a biased agenda, which in their mind renders us unqualified to tell them what to think</a:t>
          </a:r>
        </a:p>
      </dsp:txBody>
      <dsp:txXfrm>
        <a:off x="0" y="3402769"/>
        <a:ext cx="6492875" cy="1700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8CD26-B7C9-944F-84DD-F647124D8DA8}">
      <dsp:nvSpPr>
        <dsp:cNvPr id="0" name=""/>
        <dsp:cNvSpPr/>
      </dsp:nvSpPr>
      <dsp:spPr>
        <a:xfrm>
          <a:off x="7438" y="211187"/>
          <a:ext cx="2544259" cy="76327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Curtail</a:t>
          </a:r>
        </a:p>
      </dsp:txBody>
      <dsp:txXfrm>
        <a:off x="7438" y="211187"/>
        <a:ext cx="2544259" cy="763277"/>
      </dsp:txXfrm>
    </dsp:sp>
    <dsp:sp modelId="{3D96546B-4D4D-3648-8390-7A2CC963682A}">
      <dsp:nvSpPr>
        <dsp:cNvPr id="0" name=""/>
        <dsp:cNvSpPr/>
      </dsp:nvSpPr>
      <dsp:spPr>
        <a:xfrm>
          <a:off x="7438" y="974465"/>
          <a:ext cx="2544259" cy="316689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b="1" kern="1200"/>
            <a:t>Curtail volume in favor of quality: </a:t>
          </a:r>
          <a:r>
            <a:rPr lang="en-US" sz="1900" kern="1200"/>
            <a:t>Focus on opinion packages fewer days per week/month. If it isn’t a robust, high-quality package, hold it for when it is.</a:t>
          </a:r>
        </a:p>
      </dsp:txBody>
      <dsp:txXfrm>
        <a:off x="7438" y="974465"/>
        <a:ext cx="2544259" cy="3166890"/>
      </dsp:txXfrm>
    </dsp:sp>
    <dsp:sp modelId="{C547928E-C575-564C-B372-06E89CF8CBA0}">
      <dsp:nvSpPr>
        <dsp:cNvPr id="0" name=""/>
        <dsp:cNvSpPr/>
      </dsp:nvSpPr>
      <dsp:spPr>
        <a:xfrm>
          <a:off x="2659592" y="211187"/>
          <a:ext cx="2544259" cy="763277"/>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Narrow</a:t>
          </a:r>
        </a:p>
      </dsp:txBody>
      <dsp:txXfrm>
        <a:off x="2659592" y="211187"/>
        <a:ext cx="2544259" cy="763277"/>
      </dsp:txXfrm>
    </dsp:sp>
    <dsp:sp modelId="{66CAC294-8A56-F644-8078-BFA0C4C0832A}">
      <dsp:nvSpPr>
        <dsp:cNvPr id="0" name=""/>
        <dsp:cNvSpPr/>
      </dsp:nvSpPr>
      <dsp:spPr>
        <a:xfrm>
          <a:off x="2659592" y="974465"/>
          <a:ext cx="2544259" cy="316689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b="1" kern="1200"/>
            <a:t>Sharpened relevance: </a:t>
          </a:r>
          <a:r>
            <a:rPr lang="en-US" sz="1900" kern="1200"/>
            <a:t>Narrow your focus to local issues only. Based on this, we are eliminating most syndicated national opinion content.</a:t>
          </a:r>
        </a:p>
      </dsp:txBody>
      <dsp:txXfrm>
        <a:off x="2659592" y="974465"/>
        <a:ext cx="2544259" cy="3166890"/>
      </dsp:txXfrm>
    </dsp:sp>
    <dsp:sp modelId="{40A7F6B1-BE8D-3643-B2DE-8F3BF4FCBDF4}">
      <dsp:nvSpPr>
        <dsp:cNvPr id="0" name=""/>
        <dsp:cNvSpPr/>
      </dsp:nvSpPr>
      <dsp:spPr>
        <a:xfrm>
          <a:off x="5311747" y="211187"/>
          <a:ext cx="2544259" cy="763277"/>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Sign</a:t>
          </a:r>
        </a:p>
      </dsp:txBody>
      <dsp:txXfrm>
        <a:off x="5311747" y="211187"/>
        <a:ext cx="2544259" cy="763277"/>
      </dsp:txXfrm>
    </dsp:sp>
    <dsp:sp modelId="{9AFDBFB4-9BC7-A24A-9F89-A0848C012CA9}">
      <dsp:nvSpPr>
        <dsp:cNvPr id="0" name=""/>
        <dsp:cNvSpPr/>
      </dsp:nvSpPr>
      <dsp:spPr>
        <a:xfrm>
          <a:off x="5311747" y="974465"/>
          <a:ext cx="2544259" cy="316689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rtl="0">
            <a:lnSpc>
              <a:spcPct val="90000"/>
            </a:lnSpc>
            <a:spcBef>
              <a:spcPct val="0"/>
            </a:spcBef>
            <a:spcAft>
              <a:spcPct val="35000"/>
            </a:spcAft>
            <a:buNone/>
          </a:pPr>
          <a:r>
            <a:rPr lang="en-US" sz="1900" b="1" kern="1200"/>
            <a:t>Added transparency: </a:t>
          </a:r>
          <a:r>
            <a:rPr lang="en-US" sz="1900" kern="1200"/>
            <a:t>Sign any editorials (and, for that matter, dissents) your board </a:t>
          </a:r>
          <a:r>
            <a:rPr lang="en-US" sz="1900" kern="1200">
              <a:latin typeface="Calibri Light" panose="020F0302020204030204"/>
            </a:rPr>
            <a:t>chooses </a:t>
          </a:r>
          <a:r>
            <a:rPr lang="en-US" sz="1900" kern="1200"/>
            <a:t>to write.</a:t>
          </a:r>
          <a:r>
            <a:rPr lang="en-US" sz="1900" kern="1200">
              <a:latin typeface="Calibri Light" panose="020F0302020204030204"/>
            </a:rPr>
            <a:t> </a:t>
          </a:r>
          <a:endParaRPr lang="en-US" sz="1900" kern="1200"/>
        </a:p>
      </dsp:txBody>
      <dsp:txXfrm>
        <a:off x="5311747" y="974465"/>
        <a:ext cx="2544259" cy="3166890"/>
      </dsp:txXfrm>
    </dsp:sp>
    <dsp:sp modelId="{41BEC6B6-9F4A-AC42-8376-1A200CFEB02D}">
      <dsp:nvSpPr>
        <dsp:cNvPr id="0" name=""/>
        <dsp:cNvSpPr/>
      </dsp:nvSpPr>
      <dsp:spPr>
        <a:xfrm>
          <a:off x="7963901" y="211187"/>
          <a:ext cx="2544259" cy="763277"/>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Steer</a:t>
          </a:r>
        </a:p>
      </dsp:txBody>
      <dsp:txXfrm>
        <a:off x="7963901" y="211187"/>
        <a:ext cx="2544259" cy="763277"/>
      </dsp:txXfrm>
    </dsp:sp>
    <dsp:sp modelId="{A0CEF601-E976-994F-AECA-FA3B710F1FCD}">
      <dsp:nvSpPr>
        <dsp:cNvPr id="0" name=""/>
        <dsp:cNvSpPr/>
      </dsp:nvSpPr>
      <dsp:spPr>
        <a:xfrm>
          <a:off x="7963901" y="974465"/>
          <a:ext cx="2544259" cy="316689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b="1" kern="1200"/>
            <a:t>Conciliatory tone: </a:t>
          </a:r>
          <a:r>
            <a:rPr lang="en-US" sz="1900" kern="1200"/>
            <a:t>Steer toward solutions/ resolutions over divisions/ conflict. Don’t be a venue for shouting and finger-pointing, but instead strive to be seen as constructive.</a:t>
          </a:r>
        </a:p>
      </dsp:txBody>
      <dsp:txXfrm>
        <a:off x="7963901" y="974465"/>
        <a:ext cx="2544259" cy="31668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1E764-33E3-5A4B-8331-DE4DB2D830C4}"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57E1A-FC2E-B14D-9C3F-C0EA9190E03E}" type="slidenum">
              <a:rPr lang="en-US" smtClean="0"/>
              <a:t>‹#›</a:t>
            </a:fld>
            <a:endParaRPr lang="en-US"/>
          </a:p>
        </p:txBody>
      </p:sp>
    </p:spTree>
    <p:extLst>
      <p:ext uri="{BB962C8B-B14F-4D97-AF65-F5344CB8AC3E}">
        <p14:creationId xmlns:p14="http://schemas.microsoft.com/office/powerpoint/2010/main" val="39808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Tennessean won’t run anything that denies the dignity of another person. We are a place of reconciliation and constructiveness. </a:t>
            </a:r>
          </a:p>
        </p:txBody>
      </p:sp>
      <p:sp>
        <p:nvSpPr>
          <p:cNvPr id="4" name="Slide Number Placeholder 3"/>
          <p:cNvSpPr>
            <a:spLocks noGrp="1"/>
          </p:cNvSpPr>
          <p:nvPr>
            <p:ph type="sldNum" sz="quarter" idx="5"/>
          </p:nvPr>
        </p:nvSpPr>
        <p:spPr/>
        <p:txBody>
          <a:bodyPr/>
          <a:lstStyle/>
          <a:p>
            <a:fld id="{79E57E1A-FC2E-B14D-9C3F-C0EA9190E03E}" type="slidenum">
              <a:rPr lang="en-US" smtClean="0"/>
              <a:t>5</a:t>
            </a:fld>
            <a:endParaRPr lang="en-US"/>
          </a:p>
        </p:txBody>
      </p:sp>
    </p:spTree>
    <p:extLst>
      <p:ext uri="{BB962C8B-B14F-4D97-AF65-F5344CB8AC3E}">
        <p14:creationId xmlns:p14="http://schemas.microsoft.com/office/powerpoint/2010/main" val="300874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www.desmoinesregister.com</a:t>
            </a:r>
            <a:r>
              <a:rPr lang="en-US"/>
              <a:t>/story/opinion/columnists/2022/03/13/opinion-section-content-print-changes/6985888001/</a:t>
            </a:r>
          </a:p>
        </p:txBody>
      </p:sp>
      <p:sp>
        <p:nvSpPr>
          <p:cNvPr id="4" name="Slide Number Placeholder 3"/>
          <p:cNvSpPr>
            <a:spLocks noGrp="1"/>
          </p:cNvSpPr>
          <p:nvPr>
            <p:ph type="sldNum" sz="quarter" idx="5"/>
          </p:nvPr>
        </p:nvSpPr>
        <p:spPr/>
        <p:txBody>
          <a:bodyPr/>
          <a:lstStyle/>
          <a:p>
            <a:fld id="{79E57E1A-FC2E-B14D-9C3F-C0EA9190E03E}" type="slidenum">
              <a:rPr lang="en-US" smtClean="0"/>
              <a:t>7</a:t>
            </a:fld>
            <a:endParaRPr lang="en-US"/>
          </a:p>
        </p:txBody>
      </p:sp>
    </p:spTree>
    <p:extLst>
      <p:ext uri="{BB962C8B-B14F-4D97-AF65-F5344CB8AC3E}">
        <p14:creationId xmlns:p14="http://schemas.microsoft.com/office/powerpoint/2010/main" val="3439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2020 Tennessee press association best editorial of the year</a:t>
            </a:r>
          </a:p>
        </p:txBody>
      </p:sp>
      <p:sp>
        <p:nvSpPr>
          <p:cNvPr id="4" name="Slide Number Placeholder 3"/>
          <p:cNvSpPr>
            <a:spLocks noGrp="1"/>
          </p:cNvSpPr>
          <p:nvPr>
            <p:ph type="sldNum" sz="quarter" idx="5"/>
          </p:nvPr>
        </p:nvSpPr>
        <p:spPr/>
        <p:txBody>
          <a:bodyPr/>
          <a:lstStyle/>
          <a:p>
            <a:fld id="{79E57E1A-FC2E-B14D-9C3F-C0EA9190E03E}" type="slidenum">
              <a:rPr lang="en-US" smtClean="0"/>
              <a:t>9</a:t>
            </a:fld>
            <a:endParaRPr lang="en-US"/>
          </a:p>
        </p:txBody>
      </p:sp>
    </p:spTree>
    <p:extLst>
      <p:ext uri="{BB962C8B-B14F-4D97-AF65-F5344CB8AC3E}">
        <p14:creationId xmlns:p14="http://schemas.microsoft.com/office/powerpoint/2010/main" val="150057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58D0-DBCE-584A-8DAD-339806030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27CCE9-5D10-DB4A-87FA-ADD01A850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09C1A2-2AE7-4244-9AC6-95F4659C8614}"/>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5" name="Footer Placeholder 4">
            <a:extLst>
              <a:ext uri="{FF2B5EF4-FFF2-40B4-BE49-F238E27FC236}">
                <a16:creationId xmlns:a16="http://schemas.microsoft.com/office/drawing/2014/main" id="{F57D7D51-9AFB-0248-96A0-2A8704646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18414-5B98-1E41-AB08-DB864A94C7E0}"/>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324685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4238-0241-4543-9507-FC5095E99A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8DE01E-157A-5A49-A329-1F8D41E74C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F1D16-1186-8941-81C8-1FF65E7B5FA8}"/>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5" name="Footer Placeholder 4">
            <a:extLst>
              <a:ext uri="{FF2B5EF4-FFF2-40B4-BE49-F238E27FC236}">
                <a16:creationId xmlns:a16="http://schemas.microsoft.com/office/drawing/2014/main" id="{5AFB7459-E571-8E4E-879B-D71171EFE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4D6B3-8AB6-4147-B998-70D83972D7E9}"/>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15019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F7C86B-2EDA-604C-B81E-87B6D16497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508943-2BFC-D242-AF36-A56FD7878C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49AD5-8BC1-0841-AEE9-A30D4025850C}"/>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5" name="Footer Placeholder 4">
            <a:extLst>
              <a:ext uri="{FF2B5EF4-FFF2-40B4-BE49-F238E27FC236}">
                <a16:creationId xmlns:a16="http://schemas.microsoft.com/office/drawing/2014/main" id="{76946B4E-2506-C940-9A52-FA8DFABEA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E23B7-E975-CA46-B163-6B59FD9742DD}"/>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63180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48E2-66F1-224F-B468-5A682100CA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757232-ADBD-9E4D-9313-8BCBBAC7B5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69FFF-A2B9-124D-9C20-BA105BE4DF3E}"/>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5" name="Footer Placeholder 4">
            <a:extLst>
              <a:ext uri="{FF2B5EF4-FFF2-40B4-BE49-F238E27FC236}">
                <a16:creationId xmlns:a16="http://schemas.microsoft.com/office/drawing/2014/main" id="{87C2240F-FB7E-3843-AB6D-D1D5AE31E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5690F-3D89-8D43-AB34-C1999B0FD2D1}"/>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422177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31C5-5C5A-1A43-837D-FF63840539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15B8DD-C410-434F-BD05-CE66445714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237E34-2A88-764C-8EE9-D1338B5F9AAE}"/>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5" name="Footer Placeholder 4">
            <a:extLst>
              <a:ext uri="{FF2B5EF4-FFF2-40B4-BE49-F238E27FC236}">
                <a16:creationId xmlns:a16="http://schemas.microsoft.com/office/drawing/2014/main" id="{5E9BF6D8-90E3-A44E-A0AA-EED1AE78B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749AD-17B4-A643-AD83-6FAE262E3883}"/>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66971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8D75-E6AE-6648-BAA5-145D65452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A976A-F3FF-0542-B1F6-ABF404E30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07F443-8719-674D-A843-54F1FF6441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A59DA-A1A8-2342-A1A3-79EFCC9E5C30}"/>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6" name="Footer Placeholder 5">
            <a:extLst>
              <a:ext uri="{FF2B5EF4-FFF2-40B4-BE49-F238E27FC236}">
                <a16:creationId xmlns:a16="http://schemas.microsoft.com/office/drawing/2014/main" id="{208A93C6-7C79-B644-AE84-AA4E45FA9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F2853-1649-994C-8EB0-BAD964933C1F}"/>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157890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E24E-95A0-C84E-9536-204D60678B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E41705-0A91-6B46-A1DA-7C94B8972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DF1939-8E67-A341-B720-1E4B29B395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5D4C8-2CC1-0849-8432-7D19AE444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48B1C-0DFE-6646-86CF-7076D4B6B9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BC33D9-B385-A146-94A8-322EDDC03F2E}"/>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8" name="Footer Placeholder 7">
            <a:extLst>
              <a:ext uri="{FF2B5EF4-FFF2-40B4-BE49-F238E27FC236}">
                <a16:creationId xmlns:a16="http://schemas.microsoft.com/office/drawing/2014/main" id="{6F9E45F1-1818-8D4A-8679-4FFA0C832B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D0DEB0-6B0A-6F4A-9519-9AADC8BE5D0B}"/>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325704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5174-27B8-124C-BD1E-E5C901788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55E4F5-D12D-0343-A269-D0D3CB6BFF7B}"/>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4" name="Footer Placeholder 3">
            <a:extLst>
              <a:ext uri="{FF2B5EF4-FFF2-40B4-BE49-F238E27FC236}">
                <a16:creationId xmlns:a16="http://schemas.microsoft.com/office/drawing/2014/main" id="{2936FF20-3406-EC40-A9B0-22E894EF2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87BD92-6CC1-0848-BDF3-273269228B65}"/>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111364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54CB30-92A0-7840-8183-8A68D22E7E9B}"/>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3" name="Footer Placeholder 2">
            <a:extLst>
              <a:ext uri="{FF2B5EF4-FFF2-40B4-BE49-F238E27FC236}">
                <a16:creationId xmlns:a16="http://schemas.microsoft.com/office/drawing/2014/main" id="{E97F2FBF-3054-E941-9D11-EE66FE7E0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290208-9B11-BC41-BB78-E63F3C132881}"/>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231406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4A77-F540-D04E-B4CF-BE51CCD96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B61B25-DB6D-544D-8AB5-A25671167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EEAD3B-A581-D544-ADF0-7C5AC1D0F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8BBF8-79FB-D546-8246-77E618ACF64E}"/>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6" name="Footer Placeholder 5">
            <a:extLst>
              <a:ext uri="{FF2B5EF4-FFF2-40B4-BE49-F238E27FC236}">
                <a16:creationId xmlns:a16="http://schemas.microsoft.com/office/drawing/2014/main" id="{47AF6B28-F1AA-A946-864D-62CC2C13D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A90AB-8251-584D-8214-AFBDBDC45916}"/>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72485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A5B-0B97-D645-91A1-9AC2B53FA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0ED305-DEFF-3A4B-BBC4-F492E1BBE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CEC109-2514-E74B-99FA-D9A470E0A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04F7A-CEEC-4E4D-9B9D-6563192BF6F8}"/>
              </a:ext>
            </a:extLst>
          </p:cNvPr>
          <p:cNvSpPr>
            <a:spLocks noGrp="1"/>
          </p:cNvSpPr>
          <p:nvPr>
            <p:ph type="dt" sz="half" idx="10"/>
          </p:nvPr>
        </p:nvSpPr>
        <p:spPr/>
        <p:txBody>
          <a:bodyPr/>
          <a:lstStyle/>
          <a:p>
            <a:fld id="{76F08AF7-1DC7-6146-A9A4-185BE93FDA35}" type="datetimeFigureOut">
              <a:rPr lang="en-US" smtClean="0"/>
              <a:t>6/7/2022</a:t>
            </a:fld>
            <a:endParaRPr lang="en-US"/>
          </a:p>
        </p:txBody>
      </p:sp>
      <p:sp>
        <p:nvSpPr>
          <p:cNvPr id="6" name="Footer Placeholder 5">
            <a:extLst>
              <a:ext uri="{FF2B5EF4-FFF2-40B4-BE49-F238E27FC236}">
                <a16:creationId xmlns:a16="http://schemas.microsoft.com/office/drawing/2014/main" id="{4AF013C9-A5E2-9C44-B0AB-D6066AED5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C0808-A2FC-F440-8F59-690E5560FBFC}"/>
              </a:ext>
            </a:extLst>
          </p:cNvPr>
          <p:cNvSpPr>
            <a:spLocks noGrp="1"/>
          </p:cNvSpPr>
          <p:nvPr>
            <p:ph type="sldNum" sz="quarter" idx="12"/>
          </p:nvPr>
        </p:nvSpPr>
        <p:spPr/>
        <p:txBody>
          <a:bodyPr/>
          <a:lstStyle/>
          <a:p>
            <a:fld id="{55EC7FB8-0C74-6F48-97DF-5BE364B59275}" type="slidenum">
              <a:rPr lang="en-US" smtClean="0"/>
              <a:t>‹#›</a:t>
            </a:fld>
            <a:endParaRPr lang="en-US"/>
          </a:p>
        </p:txBody>
      </p:sp>
    </p:spTree>
    <p:extLst>
      <p:ext uri="{BB962C8B-B14F-4D97-AF65-F5344CB8AC3E}">
        <p14:creationId xmlns:p14="http://schemas.microsoft.com/office/powerpoint/2010/main" val="373806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150F2-55D6-1D41-B4D3-0199DE49D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930804-B6AF-534E-AB34-5DC44D5653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A7E31-2C6E-3D4F-B435-D7CD647AF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08AF7-1DC7-6146-A9A4-185BE93FDA35}" type="datetimeFigureOut">
              <a:rPr lang="en-US" smtClean="0"/>
              <a:t>6/7/2022</a:t>
            </a:fld>
            <a:endParaRPr lang="en-US"/>
          </a:p>
        </p:txBody>
      </p:sp>
      <p:sp>
        <p:nvSpPr>
          <p:cNvPr id="5" name="Footer Placeholder 4">
            <a:extLst>
              <a:ext uri="{FF2B5EF4-FFF2-40B4-BE49-F238E27FC236}">
                <a16:creationId xmlns:a16="http://schemas.microsoft.com/office/drawing/2014/main" id="{8FBC88C7-381D-7349-8EE5-2D5484314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BC2C75-6801-EF45-8ADA-ABCB2F0B2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C7FB8-0C74-6F48-97DF-5BE364B59275}" type="slidenum">
              <a:rPr lang="en-US" smtClean="0"/>
              <a:t>‹#›</a:t>
            </a:fld>
            <a:endParaRPr lang="en-US"/>
          </a:p>
        </p:txBody>
      </p:sp>
    </p:spTree>
    <p:extLst>
      <p:ext uri="{BB962C8B-B14F-4D97-AF65-F5344CB8AC3E}">
        <p14:creationId xmlns:p14="http://schemas.microsoft.com/office/powerpoint/2010/main" val="188346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hyperlink" Target="https://www.desmoinesregister.com/story/opinion/columnists/2022/03/13/opinion-section-content-print-changes/69858880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DD504EE1-316E-A543-AC0A-D95DB1277B5E}"/>
              </a:ext>
            </a:extLst>
          </p:cNvPr>
          <p:cNvSpPr>
            <a:spLocks noGrp="1"/>
          </p:cNvSpPr>
          <p:nvPr>
            <p:ph type="subTitle" idx="1"/>
          </p:nvPr>
        </p:nvSpPr>
        <p:spPr>
          <a:xfrm>
            <a:off x="4439633" y="3862435"/>
            <a:ext cx="3312734" cy="1141851"/>
          </a:xfrm>
          <a:noFill/>
        </p:spPr>
        <p:txBody>
          <a:bodyPr>
            <a:noAutofit/>
          </a:bodyPr>
          <a:lstStyle/>
          <a:p>
            <a:r>
              <a:rPr lang="en-US">
                <a:solidFill>
                  <a:srgbClr val="080808"/>
                </a:solidFill>
              </a:rPr>
              <a:t>Research-backed ideas for a smarter, sharper, more constrictive discussion, with our local news brands at the center</a:t>
            </a:r>
          </a:p>
        </p:txBody>
      </p:sp>
      <p:sp>
        <p:nvSpPr>
          <p:cNvPr id="2" name="Title 1">
            <a:extLst>
              <a:ext uri="{FF2B5EF4-FFF2-40B4-BE49-F238E27FC236}">
                <a16:creationId xmlns:a16="http://schemas.microsoft.com/office/drawing/2014/main" id="{5FEC775B-C79D-6D45-9D29-83E309022753}"/>
              </a:ext>
            </a:extLst>
          </p:cNvPr>
          <p:cNvSpPr>
            <a:spLocks noGrp="1"/>
          </p:cNvSpPr>
          <p:nvPr>
            <p:ph type="ctrTitle"/>
          </p:nvPr>
        </p:nvSpPr>
        <p:spPr>
          <a:xfrm>
            <a:off x="3204642" y="1650260"/>
            <a:ext cx="5782716" cy="2150719"/>
          </a:xfrm>
          <a:noFill/>
        </p:spPr>
        <p:txBody>
          <a:bodyPr anchor="ctr">
            <a:normAutofit/>
          </a:bodyPr>
          <a:lstStyle/>
          <a:p>
            <a:r>
              <a:rPr lang="en-US" sz="5800" b="1">
                <a:solidFill>
                  <a:srgbClr val="080808"/>
                </a:solidFill>
              </a:rPr>
              <a:t>Opinion content recommendations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8732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BAFFF-DFAD-4A44-9D27-7E89C94D4389}"/>
              </a:ext>
            </a:extLst>
          </p:cNvPr>
          <p:cNvSpPr>
            <a:spLocks noGrp="1"/>
          </p:cNvSpPr>
          <p:nvPr>
            <p:ph type="title"/>
          </p:nvPr>
        </p:nvSpPr>
        <p:spPr>
          <a:xfrm>
            <a:off x="524741" y="620392"/>
            <a:ext cx="3808268" cy="5504688"/>
          </a:xfrm>
        </p:spPr>
        <p:txBody>
          <a:bodyPr>
            <a:normAutofit/>
          </a:bodyPr>
          <a:lstStyle/>
          <a:p>
            <a:r>
              <a:rPr lang="en-US" sz="5100">
                <a:solidFill>
                  <a:schemeClr val="bg1"/>
                </a:solidFill>
              </a:rPr>
              <a:t>Research and readership analysis of our opinion content, on the whole, shows:</a:t>
            </a:r>
          </a:p>
        </p:txBody>
      </p:sp>
      <p:graphicFrame>
        <p:nvGraphicFramePr>
          <p:cNvPr id="5" name="Content Placeholder 2">
            <a:extLst>
              <a:ext uri="{FF2B5EF4-FFF2-40B4-BE49-F238E27FC236}">
                <a16:creationId xmlns:a16="http://schemas.microsoft.com/office/drawing/2014/main" id="{B40EB992-73FC-0A98-E29B-230C8CB88404}"/>
              </a:ext>
            </a:extLst>
          </p:cNvPr>
          <p:cNvGraphicFramePr>
            <a:graphicFrameLocks noGrp="1"/>
          </p:cNvGraphicFramePr>
          <p:nvPr>
            <p:ph idx="1"/>
            <p:extLst>
              <p:ext uri="{D42A27DB-BD31-4B8C-83A1-F6EECF244321}">
                <p14:modId xmlns:p14="http://schemas.microsoft.com/office/powerpoint/2010/main" val="324893740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69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F74D7A4-EB4D-714C-B0DE-2307D60F65E0}"/>
              </a:ext>
            </a:extLst>
          </p:cNvPr>
          <p:cNvSpPr>
            <a:spLocks noGrp="1"/>
          </p:cNvSpPr>
          <p:nvPr>
            <p:ph type="title"/>
          </p:nvPr>
        </p:nvSpPr>
        <p:spPr>
          <a:xfrm>
            <a:off x="535020" y="685800"/>
            <a:ext cx="2780271" cy="5105400"/>
          </a:xfrm>
        </p:spPr>
        <p:txBody>
          <a:bodyPr>
            <a:normAutofit fontScale="90000"/>
          </a:bodyPr>
          <a:lstStyle/>
          <a:p>
            <a:r>
              <a:rPr lang="en-US" sz="4000" b="1">
                <a:solidFill>
                  <a:srgbClr val="FFFFFF"/>
                </a:solidFill>
              </a:rPr>
              <a:t>Overarching theme from our research:</a:t>
            </a:r>
            <a:br>
              <a:rPr lang="en-US" sz="4000">
                <a:solidFill>
                  <a:srgbClr val="FFFFFF"/>
                </a:solidFill>
              </a:rPr>
            </a:br>
            <a:br>
              <a:rPr lang="en-US" sz="4000">
                <a:solidFill>
                  <a:srgbClr val="FFFFFF"/>
                </a:solidFill>
              </a:rPr>
            </a:br>
            <a:r>
              <a:rPr lang="en-US" sz="4000">
                <a:solidFill>
                  <a:srgbClr val="FFFFFF"/>
                </a:solidFill>
              </a:rPr>
              <a:t>Readers don’t want us to tell them what to think</a:t>
            </a:r>
          </a:p>
        </p:txBody>
      </p:sp>
      <p:graphicFrame>
        <p:nvGraphicFramePr>
          <p:cNvPr id="5" name="Content Placeholder 2">
            <a:extLst>
              <a:ext uri="{FF2B5EF4-FFF2-40B4-BE49-F238E27FC236}">
                <a16:creationId xmlns:a16="http://schemas.microsoft.com/office/drawing/2014/main" id="{71CAAA07-8C73-5101-406E-8336F909C57B}"/>
              </a:ext>
            </a:extLst>
          </p:cNvPr>
          <p:cNvGraphicFramePr>
            <a:graphicFrameLocks noGrp="1"/>
          </p:cNvGraphicFramePr>
          <p:nvPr>
            <p:ph idx="1"/>
            <p:extLst>
              <p:ext uri="{D42A27DB-BD31-4B8C-83A1-F6EECF244321}">
                <p14:modId xmlns:p14="http://schemas.microsoft.com/office/powerpoint/2010/main" val="46071860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57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A4BA6B-B5C7-FB4D-AB10-236A2D51A58B}"/>
              </a:ext>
            </a:extLst>
          </p:cNvPr>
          <p:cNvSpPr>
            <a:spLocks noGrp="1"/>
          </p:cNvSpPr>
          <p:nvPr>
            <p:ph type="title"/>
          </p:nvPr>
        </p:nvSpPr>
        <p:spPr>
          <a:xfrm>
            <a:off x="838200" y="620742"/>
            <a:ext cx="10515600" cy="1325563"/>
          </a:xfrm>
        </p:spPr>
        <p:txBody>
          <a:bodyPr>
            <a:normAutofit/>
          </a:bodyPr>
          <a:lstStyle/>
          <a:p>
            <a:r>
              <a:rPr lang="en-US" b="1">
                <a:solidFill>
                  <a:srgbClr val="FFFFFF"/>
                </a:solidFill>
              </a:rPr>
              <a:t>Research shows: We do still have opportunity</a:t>
            </a:r>
            <a:br>
              <a:rPr lang="en-US" b="1">
                <a:solidFill>
                  <a:srgbClr val="FFFFFF"/>
                </a:solidFill>
              </a:rPr>
            </a:br>
            <a:r>
              <a:rPr lang="en-US" b="1">
                <a:solidFill>
                  <a:srgbClr val="FFFFFF"/>
                </a:solidFill>
              </a:rPr>
              <a:t>with opinion content</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B7F1EE-949E-FD40-8699-866B9DA6A989}"/>
              </a:ext>
            </a:extLst>
          </p:cNvPr>
          <p:cNvSpPr>
            <a:spLocks noGrp="1"/>
          </p:cNvSpPr>
          <p:nvPr>
            <p:ph sz="half" idx="1"/>
          </p:nvPr>
        </p:nvSpPr>
        <p:spPr>
          <a:xfrm>
            <a:off x="838200" y="2266345"/>
            <a:ext cx="5097780" cy="3910617"/>
          </a:xfrm>
        </p:spPr>
        <p:txBody>
          <a:bodyPr>
            <a:normAutofit/>
          </a:bodyPr>
          <a:lstStyle/>
          <a:p>
            <a:r>
              <a:rPr lang="en-US" sz="2400">
                <a:solidFill>
                  <a:srgbClr val="FFFFFF"/>
                </a:solidFill>
              </a:rPr>
              <a:t>Hosting reasoned, respectful discussion on truly local issues</a:t>
            </a:r>
          </a:p>
          <a:p>
            <a:r>
              <a:rPr lang="en-US" sz="2400">
                <a:solidFill>
                  <a:srgbClr val="FFFFFF"/>
                </a:solidFill>
              </a:rPr>
              <a:t>Highlighting expert local voices that are not the same-old talking heads and political hacks</a:t>
            </a:r>
          </a:p>
          <a:p>
            <a:r>
              <a:rPr lang="en-US" sz="2400">
                <a:solidFill>
                  <a:srgbClr val="FFFFFF"/>
                </a:solidFill>
              </a:rPr>
              <a:t>Solutions: We can harness focus and energy behind better outcomes to key community issues</a:t>
            </a:r>
          </a:p>
        </p:txBody>
      </p:sp>
      <p:sp>
        <p:nvSpPr>
          <p:cNvPr id="4" name="Content Placeholder 3">
            <a:extLst>
              <a:ext uri="{FF2B5EF4-FFF2-40B4-BE49-F238E27FC236}">
                <a16:creationId xmlns:a16="http://schemas.microsoft.com/office/drawing/2014/main" id="{E9967EEF-A5C6-DC43-9E94-1410382E377B}"/>
              </a:ext>
            </a:extLst>
          </p:cNvPr>
          <p:cNvSpPr>
            <a:spLocks noGrp="1"/>
          </p:cNvSpPr>
          <p:nvPr>
            <p:ph sz="half" idx="2"/>
          </p:nvPr>
        </p:nvSpPr>
        <p:spPr>
          <a:xfrm>
            <a:off x="6256020" y="2266345"/>
            <a:ext cx="5097780" cy="3910618"/>
          </a:xfrm>
        </p:spPr>
        <p:txBody>
          <a:bodyPr>
            <a:normAutofit/>
          </a:bodyPr>
          <a:lstStyle/>
          <a:p>
            <a:r>
              <a:rPr lang="en-US" sz="2400">
                <a:solidFill>
                  <a:srgbClr val="FFFFFF"/>
                </a:solidFill>
              </a:rPr>
              <a:t>Convening: We still have the power to bring together parties, factions, alliances and other stakeholders</a:t>
            </a:r>
          </a:p>
          <a:p>
            <a:r>
              <a:rPr lang="en-US" sz="2400">
                <a:solidFill>
                  <a:srgbClr val="FFFFFF"/>
                </a:solidFill>
              </a:rPr>
              <a:t>Taking an institutional stand in the truly extraordinary moments</a:t>
            </a:r>
          </a:p>
          <a:p>
            <a:r>
              <a:rPr lang="en-US" sz="2400">
                <a:solidFill>
                  <a:srgbClr val="FFFFFF"/>
                </a:solidFill>
              </a:rPr>
              <a:t>Local columnists remain highly valued and trusted by readers</a:t>
            </a:r>
          </a:p>
        </p:txBody>
      </p:sp>
    </p:spTree>
    <p:extLst>
      <p:ext uri="{BB962C8B-B14F-4D97-AF65-F5344CB8AC3E}">
        <p14:creationId xmlns:p14="http://schemas.microsoft.com/office/powerpoint/2010/main" val="38171439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087EE9-3BA3-D54D-900F-605473CB8C13}"/>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b="1">
                <a:solidFill>
                  <a:srgbClr val="3F3F3F"/>
                </a:solidFill>
              </a:rPr>
              <a:t>Letters and op-eds</a:t>
            </a:r>
          </a:p>
        </p:txBody>
      </p:sp>
      <p:sp>
        <p:nvSpPr>
          <p:cNvPr id="4" name="Content Placeholder 3">
            <a:extLst>
              <a:ext uri="{FF2B5EF4-FFF2-40B4-BE49-F238E27FC236}">
                <a16:creationId xmlns:a16="http://schemas.microsoft.com/office/drawing/2014/main" id="{7DE3C750-BDA2-184B-9126-C5571609F187}"/>
              </a:ext>
            </a:extLst>
          </p:cNvPr>
          <p:cNvSpPr>
            <a:spLocks noGrp="1"/>
          </p:cNvSpPr>
          <p:nvPr>
            <p:ph sz="half" idx="1"/>
          </p:nvPr>
        </p:nvSpPr>
        <p:spPr>
          <a:xfrm>
            <a:off x="1476915" y="2888250"/>
            <a:ext cx="4297351" cy="2959777"/>
          </a:xfrm>
        </p:spPr>
        <p:txBody>
          <a:bodyPr anchor="t">
            <a:normAutofit/>
          </a:bodyPr>
          <a:lstStyle/>
          <a:p>
            <a:r>
              <a:rPr lang="en-US" sz="2000"/>
              <a:t>This content, which showcases the points-of-view of ordinary community members (as opposed to our own journalists) must meet the same high standards for accuracy, truthfulness, fairness, respect. We will not run content of any kind that does not meet these fundamental standards.</a:t>
            </a:r>
          </a:p>
        </p:txBody>
      </p:sp>
      <p:cxnSp>
        <p:nvCxnSpPr>
          <p:cNvPr id="15" name="Straight Connector 11">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289AA4-EDE3-5749-99CD-743303302434}"/>
              </a:ext>
            </a:extLst>
          </p:cNvPr>
          <p:cNvSpPr>
            <a:spLocks noGrp="1"/>
          </p:cNvSpPr>
          <p:nvPr>
            <p:ph sz="half" idx="2"/>
          </p:nvPr>
        </p:nvSpPr>
        <p:spPr>
          <a:xfrm>
            <a:off x="6417731" y="2888250"/>
            <a:ext cx="4292594" cy="2959778"/>
          </a:xfrm>
        </p:spPr>
        <p:txBody>
          <a:bodyPr anchor="t">
            <a:normAutofit/>
          </a:bodyPr>
          <a:lstStyle/>
          <a:p>
            <a:r>
              <a:rPr lang="en-US" sz="1900"/>
              <a:t>Labeling something as a person’s opinion doesn’t release it from these obligations.</a:t>
            </a:r>
          </a:p>
          <a:p>
            <a:r>
              <a:rPr lang="en-US" sz="1900"/>
              <a:t>In particular, we see misinformation and hate speech in letters making its way all the way to the point of publication.</a:t>
            </a:r>
          </a:p>
          <a:p>
            <a:r>
              <a:rPr lang="en-US" sz="1900"/>
              <a:t>Defamatory, harmful, degrading and dehumanizing language has no place in our pages.</a:t>
            </a:r>
          </a:p>
        </p:txBody>
      </p:sp>
    </p:spTree>
    <p:extLst>
      <p:ext uri="{BB962C8B-B14F-4D97-AF65-F5344CB8AC3E}">
        <p14:creationId xmlns:p14="http://schemas.microsoft.com/office/powerpoint/2010/main" val="3379575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BA825-B4F8-2342-B99E-B49685B00F5C}"/>
              </a:ext>
            </a:extLst>
          </p:cNvPr>
          <p:cNvSpPr>
            <a:spLocks noGrp="1"/>
          </p:cNvSpPr>
          <p:nvPr>
            <p:ph type="title"/>
          </p:nvPr>
        </p:nvSpPr>
        <p:spPr>
          <a:xfrm>
            <a:off x="838200" y="557188"/>
            <a:ext cx="10515600" cy="1133499"/>
          </a:xfrm>
        </p:spPr>
        <p:txBody>
          <a:bodyPr>
            <a:normAutofit/>
          </a:bodyPr>
          <a:lstStyle/>
          <a:p>
            <a:pPr algn="ctr"/>
            <a:r>
              <a:rPr lang="en-US" b="1"/>
              <a:t>Some possible approaches for you to choose</a:t>
            </a:r>
          </a:p>
        </p:txBody>
      </p:sp>
      <p:graphicFrame>
        <p:nvGraphicFramePr>
          <p:cNvPr id="5" name="Content Placeholder 2">
            <a:extLst>
              <a:ext uri="{FF2B5EF4-FFF2-40B4-BE49-F238E27FC236}">
                <a16:creationId xmlns:a16="http://schemas.microsoft.com/office/drawing/2014/main" id="{7EDCA2D8-E770-AE28-B700-618116B207B3}"/>
              </a:ext>
            </a:extLst>
          </p:cNvPr>
          <p:cNvGraphicFramePr>
            <a:graphicFrameLocks noGrp="1"/>
          </p:cNvGraphicFramePr>
          <p:nvPr>
            <p:ph idx="1"/>
            <p:extLst>
              <p:ext uri="{D42A27DB-BD31-4B8C-83A1-F6EECF244321}">
                <p14:modId xmlns:p14="http://schemas.microsoft.com/office/powerpoint/2010/main" val="242075929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45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4AC1A-0066-B64B-9C62-607EF887B0BC}"/>
              </a:ext>
            </a:extLst>
          </p:cNvPr>
          <p:cNvSpPr>
            <a:spLocks noGrp="1"/>
          </p:cNvSpPr>
          <p:nvPr>
            <p:ph type="title"/>
          </p:nvPr>
        </p:nvSpPr>
        <p:spPr>
          <a:xfrm>
            <a:off x="638881" y="639193"/>
            <a:ext cx="3870773" cy="3573516"/>
          </a:xfrm>
        </p:spPr>
        <p:txBody>
          <a:bodyPr vert="horz" lIns="91440" tIns="45720" rIns="91440" bIns="45720" rtlCol="0" anchor="b">
            <a:normAutofit/>
          </a:bodyPr>
          <a:lstStyle/>
          <a:p>
            <a:r>
              <a:rPr lang="en-US" sz="6100" b="1" kern="1200">
                <a:solidFill>
                  <a:schemeClr val="tx1"/>
                </a:solidFill>
                <a:latin typeface="+mj-lt"/>
                <a:ea typeface="+mj-ea"/>
                <a:cs typeface="+mj-cs"/>
              </a:rPr>
              <a:t>Recent changes in </a:t>
            </a:r>
            <a:r>
              <a:rPr lang="en-US" sz="6100" b="1" kern="1200">
                <a:solidFill>
                  <a:schemeClr val="tx1"/>
                </a:solidFill>
                <a:latin typeface="+mj-lt"/>
                <a:ea typeface="+mj-ea"/>
                <a:cs typeface="+mj-cs"/>
                <a:hlinkClick r:id="rId3"/>
              </a:rPr>
              <a:t>Des Moines</a:t>
            </a:r>
            <a:endParaRPr lang="en-US" sz="6100" b="1"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letter&#10;&#10;Description automatically generated">
            <a:hlinkClick r:id="rId3"/>
            <a:extLst>
              <a:ext uri="{FF2B5EF4-FFF2-40B4-BE49-F238E27FC236}">
                <a16:creationId xmlns:a16="http://schemas.microsoft.com/office/drawing/2014/main" id="{D12780D0-2238-F54E-A835-9A966D805679}"/>
              </a:ext>
            </a:extLst>
          </p:cNvPr>
          <p:cNvPicPr>
            <a:picLocks noGrp="1" noChangeAspect="1"/>
          </p:cNvPicPr>
          <p:nvPr>
            <p:ph idx="1"/>
          </p:nvPr>
        </p:nvPicPr>
        <p:blipFill>
          <a:blip r:embed="rId4"/>
          <a:stretch>
            <a:fillRect/>
          </a:stretch>
        </p:blipFill>
        <p:spPr>
          <a:xfrm rot="513250">
            <a:off x="6221829" y="640080"/>
            <a:ext cx="4079549" cy="5550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107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DCC5E-9E7B-A24A-BDDE-6F7E68763EEC}"/>
              </a:ext>
            </a:extLst>
          </p:cNvPr>
          <p:cNvSpPr>
            <a:spLocks noGrp="1"/>
          </p:cNvSpPr>
          <p:nvPr>
            <p:ph type="title"/>
          </p:nvPr>
        </p:nvSpPr>
        <p:spPr>
          <a:xfrm>
            <a:off x="838200" y="557188"/>
            <a:ext cx="10515600" cy="1133499"/>
          </a:xfrm>
        </p:spPr>
        <p:txBody>
          <a:bodyPr>
            <a:normAutofit/>
          </a:bodyPr>
          <a:lstStyle/>
          <a:p>
            <a:pPr algn="ctr"/>
            <a:r>
              <a:rPr lang="en-US" sz="5200"/>
              <a:t>We need to be clear on a few things</a:t>
            </a:r>
          </a:p>
        </p:txBody>
      </p:sp>
      <p:graphicFrame>
        <p:nvGraphicFramePr>
          <p:cNvPr id="5" name="Table 5">
            <a:extLst>
              <a:ext uri="{FF2B5EF4-FFF2-40B4-BE49-F238E27FC236}">
                <a16:creationId xmlns:a16="http://schemas.microsoft.com/office/drawing/2014/main" id="{71935727-F456-2B4C-B6BA-16C046DE2050}"/>
              </a:ext>
            </a:extLst>
          </p:cNvPr>
          <p:cNvGraphicFramePr>
            <a:graphicFrameLocks noGrp="1"/>
          </p:cNvGraphicFramePr>
          <p:nvPr>
            <p:ph idx="1"/>
            <p:extLst>
              <p:ext uri="{D42A27DB-BD31-4B8C-83A1-F6EECF244321}">
                <p14:modId xmlns:p14="http://schemas.microsoft.com/office/powerpoint/2010/main" val="1870314406"/>
              </p:ext>
            </p:extLst>
          </p:nvPr>
        </p:nvGraphicFramePr>
        <p:xfrm>
          <a:off x="944697" y="1828800"/>
          <a:ext cx="10302607" cy="4352546"/>
        </p:xfrm>
        <a:graphic>
          <a:graphicData uri="http://schemas.openxmlformats.org/drawingml/2006/table">
            <a:tbl>
              <a:tblPr firstRow="1" bandRow="1">
                <a:tableStyleId>{5C22544A-7EE6-4342-B048-85BDC9FD1C3A}</a:tableStyleId>
              </a:tblPr>
              <a:tblGrid>
                <a:gridCol w="5174097">
                  <a:extLst>
                    <a:ext uri="{9D8B030D-6E8A-4147-A177-3AD203B41FA5}">
                      <a16:colId xmlns:a16="http://schemas.microsoft.com/office/drawing/2014/main" val="648520385"/>
                    </a:ext>
                  </a:extLst>
                </a:gridCol>
                <a:gridCol w="5128510">
                  <a:extLst>
                    <a:ext uri="{9D8B030D-6E8A-4147-A177-3AD203B41FA5}">
                      <a16:colId xmlns:a16="http://schemas.microsoft.com/office/drawing/2014/main" val="1553831416"/>
                    </a:ext>
                  </a:extLst>
                </a:gridCol>
              </a:tblGrid>
              <a:tr h="392443">
                <a:tc>
                  <a:txBody>
                    <a:bodyPr/>
                    <a:lstStyle/>
                    <a:p>
                      <a:r>
                        <a:rPr lang="en-US" sz="1800"/>
                        <a:t>What this is</a:t>
                      </a:r>
                    </a:p>
                  </a:txBody>
                  <a:tcPr marL="89191" marR="89191" marT="44596" marB="44596"/>
                </a:tc>
                <a:tc>
                  <a:txBody>
                    <a:bodyPr/>
                    <a:lstStyle/>
                    <a:p>
                      <a:r>
                        <a:rPr lang="en-US" sz="1800"/>
                        <a:t>What this isn’t</a:t>
                      </a:r>
                    </a:p>
                  </a:txBody>
                  <a:tcPr marL="89191" marR="89191" marT="44596" marB="44596"/>
                </a:tc>
                <a:extLst>
                  <a:ext uri="{0D108BD9-81ED-4DB2-BD59-A6C34878D82A}">
                    <a16:rowId xmlns:a16="http://schemas.microsoft.com/office/drawing/2014/main" val="1903264966"/>
                  </a:ext>
                </a:extLst>
              </a:tr>
              <a:tr h="660017">
                <a:tc>
                  <a:txBody>
                    <a:bodyPr/>
                    <a:lstStyle/>
                    <a:p>
                      <a:r>
                        <a:rPr lang="en-US" sz="1800"/>
                        <a:t>Your choices in local markets, which you’ll continue to make every day</a:t>
                      </a:r>
                    </a:p>
                  </a:txBody>
                  <a:tcPr marL="89191" marR="89191" marT="44596" marB="44596"/>
                </a:tc>
                <a:tc>
                  <a:txBody>
                    <a:bodyPr/>
                    <a:lstStyle/>
                    <a:p>
                      <a:r>
                        <a:rPr lang="en-US" sz="1800"/>
                        <a:t>A one-time corporate mandate</a:t>
                      </a:r>
                    </a:p>
                  </a:txBody>
                  <a:tcPr marL="89191" marR="89191" marT="44596" marB="44596"/>
                </a:tc>
                <a:extLst>
                  <a:ext uri="{0D108BD9-81ED-4DB2-BD59-A6C34878D82A}">
                    <a16:rowId xmlns:a16="http://schemas.microsoft.com/office/drawing/2014/main" val="3686662118"/>
                  </a:ext>
                </a:extLst>
              </a:tr>
              <a:tr h="660017">
                <a:tc>
                  <a:txBody>
                    <a:bodyPr/>
                    <a:lstStyle/>
                    <a:p>
                      <a:r>
                        <a:rPr lang="en-US" sz="1800"/>
                        <a:t>The result of more than three years of research, experimentation and audience feedback</a:t>
                      </a:r>
                    </a:p>
                  </a:txBody>
                  <a:tcPr marL="89191" marR="89191" marT="44596" marB="44596"/>
                </a:tc>
                <a:tc>
                  <a:txBody>
                    <a:bodyPr/>
                    <a:lstStyle/>
                    <a:p>
                      <a:r>
                        <a:rPr lang="en-US" sz="1800"/>
                        <a:t>An impulsive or reactionary move</a:t>
                      </a:r>
                    </a:p>
                  </a:txBody>
                  <a:tcPr marL="89191" marR="89191" marT="44596" marB="44596"/>
                </a:tc>
                <a:extLst>
                  <a:ext uri="{0D108BD9-81ED-4DB2-BD59-A6C34878D82A}">
                    <a16:rowId xmlns:a16="http://schemas.microsoft.com/office/drawing/2014/main" val="3512429344"/>
                  </a:ext>
                </a:extLst>
              </a:tr>
              <a:tr h="927592">
                <a:tc>
                  <a:txBody>
                    <a:bodyPr/>
                    <a:lstStyle/>
                    <a:p>
                      <a:r>
                        <a:rPr lang="en-US" sz="1800"/>
                        <a:t>The product of analysis and work by opinion journalists from markets across the country, and across newsroom size spectrum</a:t>
                      </a:r>
                    </a:p>
                  </a:txBody>
                  <a:tcPr marL="89191" marR="89191" marT="44596" marB="44596"/>
                </a:tc>
                <a:tc>
                  <a:txBody>
                    <a:bodyPr/>
                    <a:lstStyle/>
                    <a:p>
                      <a:r>
                        <a:rPr lang="en-US" sz="1800"/>
                        <a:t>Hampered by too few or too-narrow points of view</a:t>
                      </a:r>
                    </a:p>
                  </a:txBody>
                  <a:tcPr marL="89191" marR="89191" marT="44596" marB="44596"/>
                </a:tc>
                <a:extLst>
                  <a:ext uri="{0D108BD9-81ED-4DB2-BD59-A6C34878D82A}">
                    <a16:rowId xmlns:a16="http://schemas.microsoft.com/office/drawing/2014/main" val="1711372206"/>
                  </a:ext>
                </a:extLst>
              </a:tr>
              <a:tr h="392443">
                <a:tc>
                  <a:txBody>
                    <a:bodyPr/>
                    <a:lstStyle/>
                    <a:p>
                      <a:r>
                        <a:rPr lang="en-US" sz="1800"/>
                        <a:t>Smarter, more effective opinion content</a:t>
                      </a:r>
                    </a:p>
                  </a:txBody>
                  <a:tcPr marL="89191" marR="89191" marT="44596" marB="44596"/>
                </a:tc>
                <a:tc>
                  <a:txBody>
                    <a:bodyPr/>
                    <a:lstStyle/>
                    <a:p>
                      <a:r>
                        <a:rPr lang="en-US" sz="1800"/>
                        <a:t>Walking away from opinion content</a:t>
                      </a:r>
                    </a:p>
                  </a:txBody>
                  <a:tcPr marL="89191" marR="89191" marT="44596" marB="44596"/>
                </a:tc>
                <a:extLst>
                  <a:ext uri="{0D108BD9-81ED-4DB2-BD59-A6C34878D82A}">
                    <a16:rowId xmlns:a16="http://schemas.microsoft.com/office/drawing/2014/main" val="4263007396"/>
                  </a:ext>
                </a:extLst>
              </a:tr>
              <a:tr h="660017">
                <a:tc>
                  <a:txBody>
                    <a:bodyPr/>
                    <a:lstStyle/>
                    <a:p>
                      <a:r>
                        <a:rPr lang="en-US" sz="1800"/>
                        <a:t>An opportunity to invest time, space and community leadership into other local coverage</a:t>
                      </a:r>
                    </a:p>
                  </a:txBody>
                  <a:tcPr marL="89191" marR="89191" marT="44596" marB="44596"/>
                </a:tc>
                <a:tc>
                  <a:txBody>
                    <a:bodyPr/>
                    <a:lstStyle/>
                    <a:p>
                      <a:r>
                        <a:rPr lang="en-US" sz="1800"/>
                        <a:t>A diminishment of the local coverage and/ or community leadership we offer</a:t>
                      </a:r>
                    </a:p>
                  </a:txBody>
                  <a:tcPr marL="89191" marR="89191" marT="44596" marB="44596"/>
                </a:tc>
                <a:extLst>
                  <a:ext uri="{0D108BD9-81ED-4DB2-BD59-A6C34878D82A}">
                    <a16:rowId xmlns:a16="http://schemas.microsoft.com/office/drawing/2014/main" val="3440048406"/>
                  </a:ext>
                </a:extLst>
              </a:tr>
              <a:tr h="660017">
                <a:tc>
                  <a:txBody>
                    <a:bodyPr/>
                    <a:lstStyle/>
                    <a:p>
                      <a:r>
                        <a:rPr lang="en-US" sz="1800"/>
                        <a:t>Backed by research and readership results, in print and online</a:t>
                      </a:r>
                    </a:p>
                  </a:txBody>
                  <a:tcPr marL="89191" marR="89191" marT="44596" marB="44596"/>
                </a:tc>
                <a:tc>
                  <a:txBody>
                    <a:bodyPr/>
                    <a:lstStyle/>
                    <a:p>
                      <a:r>
                        <a:rPr lang="en-US" sz="1800"/>
                        <a:t>A hope, based on a hunch</a:t>
                      </a:r>
                    </a:p>
                  </a:txBody>
                  <a:tcPr marL="89191" marR="89191" marT="44596" marB="44596"/>
                </a:tc>
                <a:extLst>
                  <a:ext uri="{0D108BD9-81ED-4DB2-BD59-A6C34878D82A}">
                    <a16:rowId xmlns:a16="http://schemas.microsoft.com/office/drawing/2014/main" val="2395697478"/>
                  </a:ext>
                </a:extLst>
              </a:tr>
            </a:tbl>
          </a:graphicData>
        </a:graphic>
      </p:graphicFrame>
    </p:spTree>
    <p:extLst>
      <p:ext uri="{BB962C8B-B14F-4D97-AF65-F5344CB8AC3E}">
        <p14:creationId xmlns:p14="http://schemas.microsoft.com/office/powerpoint/2010/main" val="321539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descr="A screenshot of a website&#10;&#10;Description automatically generated with medium confidence">
            <a:extLst>
              <a:ext uri="{FF2B5EF4-FFF2-40B4-BE49-F238E27FC236}">
                <a16:creationId xmlns:a16="http://schemas.microsoft.com/office/drawing/2014/main" id="{15AB1010-A400-6D44-93C6-052E0B5A03E7}"/>
              </a:ext>
            </a:extLst>
          </p:cNvPr>
          <p:cNvPicPr>
            <a:picLocks noGrp="1" noChangeAspect="1"/>
          </p:cNvPicPr>
          <p:nvPr>
            <p:ph idx="1"/>
          </p:nvPr>
        </p:nvPicPr>
        <p:blipFill>
          <a:blip r:embed="rId3"/>
          <a:stretch>
            <a:fillRect/>
          </a:stretch>
        </p:blipFill>
        <p:spPr>
          <a:xfrm rot="303633">
            <a:off x="4502428" y="748549"/>
            <a:ext cx="7225748" cy="4985765"/>
          </a:xfrm>
          <a:prstGeom prst="rect">
            <a:avLst/>
          </a:prstGeom>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130D0D52-64D6-44D5-8221-50212CF72F19}"/>
              </a:ext>
            </a:extLst>
          </p:cNvPr>
          <p:cNvSpPr>
            <a:spLocks noGrp="1"/>
          </p:cNvSpPr>
          <p:nvPr>
            <p:ph type="title"/>
          </p:nvPr>
        </p:nvSpPr>
        <p:spPr/>
        <p:txBody>
          <a:bodyPr/>
          <a:lstStyle/>
          <a:p>
            <a:r>
              <a:rPr lang="en-US"/>
              <a:t>`</a:t>
            </a:r>
          </a:p>
        </p:txBody>
      </p:sp>
    </p:spTree>
    <p:extLst>
      <p:ext uri="{BB962C8B-B14F-4D97-AF65-F5344CB8AC3E}">
        <p14:creationId xmlns:p14="http://schemas.microsoft.com/office/powerpoint/2010/main" val="2533430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694</Words>
  <Application>Microsoft Office PowerPoint</Application>
  <PresentationFormat>Widescreen</PresentationFormat>
  <Paragraphs>56</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Opinion content recommendations</vt:lpstr>
      <vt:lpstr>Research and readership analysis of our opinion content, on the whole, shows:</vt:lpstr>
      <vt:lpstr>Overarching theme from our research:  Readers don’t want us to tell them what to think</vt:lpstr>
      <vt:lpstr>Research shows: We do still have opportunity with opinion content</vt:lpstr>
      <vt:lpstr>Letters and op-eds</vt:lpstr>
      <vt:lpstr>Some possible approaches for you to choose</vt:lpstr>
      <vt:lpstr>Recent changes in Des Moines</vt:lpstr>
      <vt:lpstr>We need to be clear on a few things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readership analysis of our opinion content, on the whole, shows</dc:title>
  <dc:creator>Warren, Mackenzie</dc:creator>
  <cp:lastModifiedBy>Pass, Audrey</cp:lastModifiedBy>
  <cp:revision>8</cp:revision>
  <dcterms:created xsi:type="dcterms:W3CDTF">2022-03-21T14:06:30Z</dcterms:created>
  <dcterms:modified xsi:type="dcterms:W3CDTF">2022-06-07T16:40:33Z</dcterms:modified>
</cp:coreProperties>
</file>