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64" r:id="rId2"/>
    <p:sldId id="258" r:id="rId3"/>
    <p:sldId id="260" r:id="rId4"/>
    <p:sldId id="259" r:id="rId5"/>
    <p:sldId id="262" r:id="rId6"/>
    <p:sldId id="257" r:id="rId7"/>
    <p:sldId id="265" r:id="rId8"/>
    <p:sldId id="261" r:id="rId9"/>
    <p:sldId id="26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B68E4BE-15DF-BC4E-A2D5-2F19E1E830E6}" v="2" dt="2022-04-26T18:49:19.55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81"/>
  </p:normalViewPr>
  <p:slideViewPr>
    <p:cSldViewPr snapToGrid="0" snapToObjects="1">
      <p:cViewPr varScale="1">
        <p:scale>
          <a:sx n="62" d="100"/>
          <a:sy n="62" d="100"/>
        </p:scale>
        <p:origin x="804" y="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143F84-CC02-4A98-BBDB-8615D5747FE0}"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BC2CCE8D-C58E-48FA-AF77-44395D80E739}">
      <dgm:prSet/>
      <dgm:spPr/>
      <dgm:t>
        <a:bodyPr/>
        <a:lstStyle/>
        <a:p>
          <a:r>
            <a:rPr lang="en-US"/>
            <a:t>It’s among our least-read content, both online and in print</a:t>
          </a:r>
        </a:p>
      </dgm:t>
    </dgm:pt>
    <dgm:pt modelId="{1A75AC1B-73CC-41AE-9B7C-BF3AF50A7EBF}" type="parTrans" cxnId="{FD04EC52-CF49-4DD7-A541-38DD1D2D1CE1}">
      <dgm:prSet/>
      <dgm:spPr/>
      <dgm:t>
        <a:bodyPr/>
        <a:lstStyle/>
        <a:p>
          <a:endParaRPr lang="en-US"/>
        </a:p>
      </dgm:t>
    </dgm:pt>
    <dgm:pt modelId="{B77BEE66-DFD6-481F-BFBD-BF369CB576C0}" type="sibTrans" cxnId="{FD04EC52-CF49-4DD7-A541-38DD1D2D1CE1}">
      <dgm:prSet/>
      <dgm:spPr/>
      <dgm:t>
        <a:bodyPr/>
        <a:lstStyle/>
        <a:p>
          <a:endParaRPr lang="en-US"/>
        </a:p>
      </dgm:t>
    </dgm:pt>
    <dgm:pt modelId="{3FC07487-902F-44B7-B3CB-455FDF5B9022}">
      <dgm:prSet/>
      <dgm:spPr/>
      <dgm:t>
        <a:bodyPr/>
        <a:lstStyle/>
        <a:p>
          <a:r>
            <a:rPr lang="en-US"/>
            <a:t>It’s among our least-understood content (ongoing media literacy gaps on news coverage vs. opinion content)</a:t>
          </a:r>
        </a:p>
      </dgm:t>
    </dgm:pt>
    <dgm:pt modelId="{FD0F0EEB-EAF0-4A0C-AA81-CE15D3A1FE2F}" type="parTrans" cxnId="{BFE8081A-8B42-4EFF-8356-2CD72536C707}">
      <dgm:prSet/>
      <dgm:spPr/>
      <dgm:t>
        <a:bodyPr/>
        <a:lstStyle/>
        <a:p>
          <a:endParaRPr lang="en-US"/>
        </a:p>
      </dgm:t>
    </dgm:pt>
    <dgm:pt modelId="{C2E29BB2-D326-4DE7-9361-D21D130FA9C8}" type="sibTrans" cxnId="{BFE8081A-8B42-4EFF-8356-2CD72536C707}">
      <dgm:prSet/>
      <dgm:spPr/>
      <dgm:t>
        <a:bodyPr/>
        <a:lstStyle/>
        <a:p>
          <a:endParaRPr lang="en-US"/>
        </a:p>
      </dgm:t>
    </dgm:pt>
    <dgm:pt modelId="{4A5DF378-80DC-4650-8426-4F05084B28F3}">
      <dgm:prSet/>
      <dgm:spPr/>
      <dgm:t>
        <a:bodyPr/>
        <a:lstStyle/>
        <a:p>
          <a:r>
            <a:rPr lang="en-US"/>
            <a:t>It is directly tied to our problems in perceived credibility, trust, objectivity, balance</a:t>
          </a:r>
        </a:p>
      </dgm:t>
    </dgm:pt>
    <dgm:pt modelId="{567C3E08-BFED-4A22-80F9-8B9243F6D743}" type="parTrans" cxnId="{1A945C92-0937-4FD9-BF1B-E08902C40442}">
      <dgm:prSet/>
      <dgm:spPr/>
      <dgm:t>
        <a:bodyPr/>
        <a:lstStyle/>
        <a:p>
          <a:endParaRPr lang="en-US"/>
        </a:p>
      </dgm:t>
    </dgm:pt>
    <dgm:pt modelId="{89793265-7FBF-44BA-B3C5-54310E493B56}" type="sibTrans" cxnId="{1A945C92-0937-4FD9-BF1B-E08902C40442}">
      <dgm:prSet/>
      <dgm:spPr/>
      <dgm:t>
        <a:bodyPr/>
        <a:lstStyle/>
        <a:p>
          <a:endParaRPr lang="en-US"/>
        </a:p>
      </dgm:t>
    </dgm:pt>
    <dgm:pt modelId="{C02A5A58-4EA8-4419-8CA8-6AB923B8992F}">
      <dgm:prSet/>
      <dgm:spPr/>
      <dgm:t>
        <a:bodyPr/>
        <a:lstStyle/>
        <a:p>
          <a:r>
            <a:rPr lang="en-US"/>
            <a:t>It is frequently cited for stops/cancellations</a:t>
          </a:r>
        </a:p>
      </dgm:t>
    </dgm:pt>
    <dgm:pt modelId="{B015259E-9CDA-4173-A5FD-CFFA1C718F7A}" type="parTrans" cxnId="{92987A51-FF70-437C-9BEB-4FCCE3EE643A}">
      <dgm:prSet/>
      <dgm:spPr/>
      <dgm:t>
        <a:bodyPr/>
        <a:lstStyle/>
        <a:p>
          <a:endParaRPr lang="en-US"/>
        </a:p>
      </dgm:t>
    </dgm:pt>
    <dgm:pt modelId="{16863F9E-B372-4F9A-A2C9-8F63C094D03E}" type="sibTrans" cxnId="{92987A51-FF70-437C-9BEB-4FCCE3EE643A}">
      <dgm:prSet/>
      <dgm:spPr/>
      <dgm:t>
        <a:bodyPr/>
        <a:lstStyle/>
        <a:p>
          <a:endParaRPr lang="en-US"/>
        </a:p>
      </dgm:t>
    </dgm:pt>
    <dgm:pt modelId="{104AAFE9-FF48-4CC2-9647-236349870286}">
      <dgm:prSet/>
      <dgm:spPr/>
      <dgm:t>
        <a:bodyPr/>
        <a:lstStyle/>
        <a:p>
          <a:r>
            <a:rPr lang="en-US"/>
            <a:t>Where once it was a vehicle for regularly exerting community leadership, our opinion content now is only relevant in steering/influencing policy in rare and extraordinary cases</a:t>
          </a:r>
        </a:p>
      </dgm:t>
    </dgm:pt>
    <dgm:pt modelId="{1F417BFB-4D3A-4BDB-A990-1EAAE67E9AC9}" type="parTrans" cxnId="{B55F43B0-E5B2-42A6-9D33-610221B91468}">
      <dgm:prSet/>
      <dgm:spPr/>
      <dgm:t>
        <a:bodyPr/>
        <a:lstStyle/>
        <a:p>
          <a:endParaRPr lang="en-US"/>
        </a:p>
      </dgm:t>
    </dgm:pt>
    <dgm:pt modelId="{6C52E89A-54B1-4CA9-9E5C-DC7C0CC31F03}" type="sibTrans" cxnId="{B55F43B0-E5B2-42A6-9D33-610221B91468}">
      <dgm:prSet/>
      <dgm:spPr/>
      <dgm:t>
        <a:bodyPr/>
        <a:lstStyle/>
        <a:p>
          <a:endParaRPr lang="en-US"/>
        </a:p>
      </dgm:t>
    </dgm:pt>
    <dgm:pt modelId="{A4413C2B-F539-3349-B802-DBEB53C8E437}" type="pres">
      <dgm:prSet presAssocID="{F2143F84-CC02-4A98-BBDB-8615D5747FE0}" presName="linear" presStyleCnt="0">
        <dgm:presLayoutVars>
          <dgm:animLvl val="lvl"/>
          <dgm:resizeHandles val="exact"/>
        </dgm:presLayoutVars>
      </dgm:prSet>
      <dgm:spPr/>
    </dgm:pt>
    <dgm:pt modelId="{A31CE21B-ADD9-FC44-A9F4-E0E8332E5765}" type="pres">
      <dgm:prSet presAssocID="{BC2CCE8D-C58E-48FA-AF77-44395D80E739}" presName="parentText" presStyleLbl="node1" presStyleIdx="0" presStyleCnt="5">
        <dgm:presLayoutVars>
          <dgm:chMax val="0"/>
          <dgm:bulletEnabled val="1"/>
        </dgm:presLayoutVars>
      </dgm:prSet>
      <dgm:spPr/>
    </dgm:pt>
    <dgm:pt modelId="{073A51E2-082C-DF45-9F42-D13703F1D93E}" type="pres">
      <dgm:prSet presAssocID="{B77BEE66-DFD6-481F-BFBD-BF369CB576C0}" presName="spacer" presStyleCnt="0"/>
      <dgm:spPr/>
    </dgm:pt>
    <dgm:pt modelId="{38D0C15C-005B-B545-8DB0-D2D12B47D585}" type="pres">
      <dgm:prSet presAssocID="{3FC07487-902F-44B7-B3CB-455FDF5B9022}" presName="parentText" presStyleLbl="node1" presStyleIdx="1" presStyleCnt="5">
        <dgm:presLayoutVars>
          <dgm:chMax val="0"/>
          <dgm:bulletEnabled val="1"/>
        </dgm:presLayoutVars>
      </dgm:prSet>
      <dgm:spPr/>
    </dgm:pt>
    <dgm:pt modelId="{1402A96D-BB7E-FA43-B25C-8C85D4188AE7}" type="pres">
      <dgm:prSet presAssocID="{C2E29BB2-D326-4DE7-9361-D21D130FA9C8}" presName="spacer" presStyleCnt="0"/>
      <dgm:spPr/>
    </dgm:pt>
    <dgm:pt modelId="{5F380A7C-837C-FB4F-8BFE-47EE8DFB2038}" type="pres">
      <dgm:prSet presAssocID="{4A5DF378-80DC-4650-8426-4F05084B28F3}" presName="parentText" presStyleLbl="node1" presStyleIdx="2" presStyleCnt="5">
        <dgm:presLayoutVars>
          <dgm:chMax val="0"/>
          <dgm:bulletEnabled val="1"/>
        </dgm:presLayoutVars>
      </dgm:prSet>
      <dgm:spPr/>
    </dgm:pt>
    <dgm:pt modelId="{54FC0E2F-A669-5246-BE01-2FBFC501E917}" type="pres">
      <dgm:prSet presAssocID="{89793265-7FBF-44BA-B3C5-54310E493B56}" presName="spacer" presStyleCnt="0"/>
      <dgm:spPr/>
    </dgm:pt>
    <dgm:pt modelId="{A9022968-C4DE-3141-BC6F-EDDE963545BF}" type="pres">
      <dgm:prSet presAssocID="{C02A5A58-4EA8-4419-8CA8-6AB923B8992F}" presName="parentText" presStyleLbl="node1" presStyleIdx="3" presStyleCnt="5">
        <dgm:presLayoutVars>
          <dgm:chMax val="0"/>
          <dgm:bulletEnabled val="1"/>
        </dgm:presLayoutVars>
      </dgm:prSet>
      <dgm:spPr/>
    </dgm:pt>
    <dgm:pt modelId="{57632ABF-B995-684D-A99E-812119EB5953}" type="pres">
      <dgm:prSet presAssocID="{16863F9E-B372-4F9A-A2C9-8F63C094D03E}" presName="spacer" presStyleCnt="0"/>
      <dgm:spPr/>
    </dgm:pt>
    <dgm:pt modelId="{E000D100-1CA9-EF43-88A2-68F0897F315F}" type="pres">
      <dgm:prSet presAssocID="{104AAFE9-FF48-4CC2-9647-236349870286}" presName="parentText" presStyleLbl="node1" presStyleIdx="4" presStyleCnt="5">
        <dgm:presLayoutVars>
          <dgm:chMax val="0"/>
          <dgm:bulletEnabled val="1"/>
        </dgm:presLayoutVars>
      </dgm:prSet>
      <dgm:spPr/>
    </dgm:pt>
  </dgm:ptLst>
  <dgm:cxnLst>
    <dgm:cxn modelId="{BFE8081A-8B42-4EFF-8356-2CD72536C707}" srcId="{F2143F84-CC02-4A98-BBDB-8615D5747FE0}" destId="{3FC07487-902F-44B7-B3CB-455FDF5B9022}" srcOrd="1" destOrd="0" parTransId="{FD0F0EEB-EAF0-4A0C-AA81-CE15D3A1FE2F}" sibTransId="{C2E29BB2-D326-4DE7-9361-D21D130FA9C8}"/>
    <dgm:cxn modelId="{FF27AC5C-C039-6445-B748-9B54D130F0F2}" type="presOf" srcId="{3FC07487-902F-44B7-B3CB-455FDF5B9022}" destId="{38D0C15C-005B-B545-8DB0-D2D12B47D585}" srcOrd="0" destOrd="0" presId="urn:microsoft.com/office/officeart/2005/8/layout/vList2"/>
    <dgm:cxn modelId="{349D084F-AB19-8047-A0D0-AD750D53CE89}" type="presOf" srcId="{104AAFE9-FF48-4CC2-9647-236349870286}" destId="{E000D100-1CA9-EF43-88A2-68F0897F315F}" srcOrd="0" destOrd="0" presId="urn:microsoft.com/office/officeart/2005/8/layout/vList2"/>
    <dgm:cxn modelId="{92987A51-FF70-437C-9BEB-4FCCE3EE643A}" srcId="{F2143F84-CC02-4A98-BBDB-8615D5747FE0}" destId="{C02A5A58-4EA8-4419-8CA8-6AB923B8992F}" srcOrd="3" destOrd="0" parTransId="{B015259E-9CDA-4173-A5FD-CFFA1C718F7A}" sibTransId="{16863F9E-B372-4F9A-A2C9-8F63C094D03E}"/>
    <dgm:cxn modelId="{FD04EC52-CF49-4DD7-A541-38DD1D2D1CE1}" srcId="{F2143F84-CC02-4A98-BBDB-8615D5747FE0}" destId="{BC2CCE8D-C58E-48FA-AF77-44395D80E739}" srcOrd="0" destOrd="0" parTransId="{1A75AC1B-73CC-41AE-9B7C-BF3AF50A7EBF}" sibTransId="{B77BEE66-DFD6-481F-BFBD-BF369CB576C0}"/>
    <dgm:cxn modelId="{34F55C58-E579-364D-9ED2-2F8F90F63510}" type="presOf" srcId="{BC2CCE8D-C58E-48FA-AF77-44395D80E739}" destId="{A31CE21B-ADD9-FC44-A9F4-E0E8332E5765}" srcOrd="0" destOrd="0" presId="urn:microsoft.com/office/officeart/2005/8/layout/vList2"/>
    <dgm:cxn modelId="{E8D6F683-4811-B549-BF55-F55CD8CD0610}" type="presOf" srcId="{F2143F84-CC02-4A98-BBDB-8615D5747FE0}" destId="{A4413C2B-F539-3349-B802-DBEB53C8E437}" srcOrd="0" destOrd="0" presId="urn:microsoft.com/office/officeart/2005/8/layout/vList2"/>
    <dgm:cxn modelId="{1A945C92-0937-4FD9-BF1B-E08902C40442}" srcId="{F2143F84-CC02-4A98-BBDB-8615D5747FE0}" destId="{4A5DF378-80DC-4650-8426-4F05084B28F3}" srcOrd="2" destOrd="0" parTransId="{567C3E08-BFED-4A22-80F9-8B9243F6D743}" sibTransId="{89793265-7FBF-44BA-B3C5-54310E493B56}"/>
    <dgm:cxn modelId="{B55F43B0-E5B2-42A6-9D33-610221B91468}" srcId="{F2143F84-CC02-4A98-BBDB-8615D5747FE0}" destId="{104AAFE9-FF48-4CC2-9647-236349870286}" srcOrd="4" destOrd="0" parTransId="{1F417BFB-4D3A-4BDB-A990-1EAAE67E9AC9}" sibTransId="{6C52E89A-54B1-4CA9-9E5C-DC7C0CC31F03}"/>
    <dgm:cxn modelId="{602AC7CB-906C-6C4A-897F-A131DA861288}" type="presOf" srcId="{C02A5A58-4EA8-4419-8CA8-6AB923B8992F}" destId="{A9022968-C4DE-3141-BC6F-EDDE963545BF}" srcOrd="0" destOrd="0" presId="urn:microsoft.com/office/officeart/2005/8/layout/vList2"/>
    <dgm:cxn modelId="{BD502EDC-BFAC-9143-A702-ED179260DB3B}" type="presOf" srcId="{4A5DF378-80DC-4650-8426-4F05084B28F3}" destId="{5F380A7C-837C-FB4F-8BFE-47EE8DFB2038}" srcOrd="0" destOrd="0" presId="urn:microsoft.com/office/officeart/2005/8/layout/vList2"/>
    <dgm:cxn modelId="{E04E14A8-101F-0149-8BC9-3688BA1AE0D3}" type="presParOf" srcId="{A4413C2B-F539-3349-B802-DBEB53C8E437}" destId="{A31CE21B-ADD9-FC44-A9F4-E0E8332E5765}" srcOrd="0" destOrd="0" presId="urn:microsoft.com/office/officeart/2005/8/layout/vList2"/>
    <dgm:cxn modelId="{A3CBA99F-2126-424A-8D87-7A05FB0FA4D0}" type="presParOf" srcId="{A4413C2B-F539-3349-B802-DBEB53C8E437}" destId="{073A51E2-082C-DF45-9F42-D13703F1D93E}" srcOrd="1" destOrd="0" presId="urn:microsoft.com/office/officeart/2005/8/layout/vList2"/>
    <dgm:cxn modelId="{77C5DC25-BA8A-3943-9969-B47618C0389B}" type="presParOf" srcId="{A4413C2B-F539-3349-B802-DBEB53C8E437}" destId="{38D0C15C-005B-B545-8DB0-D2D12B47D585}" srcOrd="2" destOrd="0" presId="urn:microsoft.com/office/officeart/2005/8/layout/vList2"/>
    <dgm:cxn modelId="{8A66B9C4-4B9D-EE4C-955B-46463C8791F8}" type="presParOf" srcId="{A4413C2B-F539-3349-B802-DBEB53C8E437}" destId="{1402A96D-BB7E-FA43-B25C-8C85D4188AE7}" srcOrd="3" destOrd="0" presId="urn:microsoft.com/office/officeart/2005/8/layout/vList2"/>
    <dgm:cxn modelId="{84543173-1F06-FC40-A555-15681E6E20F1}" type="presParOf" srcId="{A4413C2B-F539-3349-B802-DBEB53C8E437}" destId="{5F380A7C-837C-FB4F-8BFE-47EE8DFB2038}" srcOrd="4" destOrd="0" presId="urn:microsoft.com/office/officeart/2005/8/layout/vList2"/>
    <dgm:cxn modelId="{3FEEFA7B-7FF2-4842-A6D6-7DD61BA6AC1F}" type="presParOf" srcId="{A4413C2B-F539-3349-B802-DBEB53C8E437}" destId="{54FC0E2F-A669-5246-BE01-2FBFC501E917}" srcOrd="5" destOrd="0" presId="urn:microsoft.com/office/officeart/2005/8/layout/vList2"/>
    <dgm:cxn modelId="{9284BD81-97B7-C244-B0FB-5F5FD09271DF}" type="presParOf" srcId="{A4413C2B-F539-3349-B802-DBEB53C8E437}" destId="{A9022968-C4DE-3141-BC6F-EDDE963545BF}" srcOrd="6" destOrd="0" presId="urn:microsoft.com/office/officeart/2005/8/layout/vList2"/>
    <dgm:cxn modelId="{C2DEE1CB-6092-C345-B686-A0E8F7487C62}" type="presParOf" srcId="{A4413C2B-F539-3349-B802-DBEB53C8E437}" destId="{57632ABF-B995-684D-A99E-812119EB5953}" srcOrd="7" destOrd="0" presId="urn:microsoft.com/office/officeart/2005/8/layout/vList2"/>
    <dgm:cxn modelId="{A88E72B2-19BF-BC4A-A2AA-5885EB986D61}" type="presParOf" srcId="{A4413C2B-F539-3349-B802-DBEB53C8E437}" destId="{E000D100-1CA9-EF43-88A2-68F0897F315F}"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A43FE03-F82B-4723-A44A-A65E1CB98D27}"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4C6BDB5C-E796-4734-A929-B0B119F75573}">
      <dgm:prSet/>
      <dgm:spPr/>
      <dgm:t>
        <a:bodyPr/>
        <a:lstStyle/>
        <a:p>
          <a:r>
            <a:rPr lang="en-US"/>
            <a:t>They’re offended that we perceive ourselves as having earned that role</a:t>
          </a:r>
        </a:p>
      </dgm:t>
    </dgm:pt>
    <dgm:pt modelId="{CFB9D47A-EF1F-4769-80B1-85EECF649D15}" type="parTrans" cxnId="{8B1C6AAD-7EEB-4086-8629-4F0895535977}">
      <dgm:prSet/>
      <dgm:spPr/>
      <dgm:t>
        <a:bodyPr/>
        <a:lstStyle/>
        <a:p>
          <a:endParaRPr lang="en-US"/>
        </a:p>
      </dgm:t>
    </dgm:pt>
    <dgm:pt modelId="{C8BB6CE3-DCD9-4622-85FC-C73E4464B532}" type="sibTrans" cxnId="{8B1C6AAD-7EEB-4086-8629-4F0895535977}">
      <dgm:prSet/>
      <dgm:spPr/>
      <dgm:t>
        <a:bodyPr/>
        <a:lstStyle/>
        <a:p>
          <a:endParaRPr lang="en-US"/>
        </a:p>
      </dgm:t>
    </dgm:pt>
    <dgm:pt modelId="{2E2FE778-9E17-4886-98B6-46E718D54D01}">
      <dgm:prSet/>
      <dgm:spPr/>
      <dgm:t>
        <a:bodyPr/>
        <a:lstStyle/>
        <a:p>
          <a:r>
            <a:rPr lang="en-US"/>
            <a:t>They don’t believe we have the expertise to tell anyone what to think on most issues</a:t>
          </a:r>
        </a:p>
      </dgm:t>
    </dgm:pt>
    <dgm:pt modelId="{A0049AAA-E80B-497B-977B-194F2D171928}" type="parTrans" cxnId="{841B317D-4A55-4106-AA58-722380B73CE2}">
      <dgm:prSet/>
      <dgm:spPr/>
      <dgm:t>
        <a:bodyPr/>
        <a:lstStyle/>
        <a:p>
          <a:endParaRPr lang="en-US"/>
        </a:p>
      </dgm:t>
    </dgm:pt>
    <dgm:pt modelId="{9969D9EB-6D27-45FF-8E4B-9A2EAC97B2F4}" type="sibTrans" cxnId="{841B317D-4A55-4106-AA58-722380B73CE2}">
      <dgm:prSet/>
      <dgm:spPr/>
      <dgm:t>
        <a:bodyPr/>
        <a:lstStyle/>
        <a:p>
          <a:endParaRPr lang="en-US"/>
        </a:p>
      </dgm:t>
    </dgm:pt>
    <dgm:pt modelId="{C01D285E-2406-42DF-B08E-B3D56D546960}">
      <dgm:prSet/>
      <dgm:spPr/>
      <dgm:t>
        <a:bodyPr/>
        <a:lstStyle/>
        <a:p>
          <a:r>
            <a:rPr lang="en-US"/>
            <a:t>They perceive us as having a biased agenda, which in their mind renders us unqualified to tell them what to think</a:t>
          </a:r>
        </a:p>
      </dgm:t>
    </dgm:pt>
    <dgm:pt modelId="{3DC8E9E6-9530-424A-BBA4-3F5CD0DB2A74}" type="parTrans" cxnId="{D1BBF9E6-147E-40CC-A115-920406D43105}">
      <dgm:prSet/>
      <dgm:spPr/>
      <dgm:t>
        <a:bodyPr/>
        <a:lstStyle/>
        <a:p>
          <a:endParaRPr lang="en-US"/>
        </a:p>
      </dgm:t>
    </dgm:pt>
    <dgm:pt modelId="{EECE79E2-8196-4B72-AF03-D518E8A242FF}" type="sibTrans" cxnId="{D1BBF9E6-147E-40CC-A115-920406D43105}">
      <dgm:prSet/>
      <dgm:spPr/>
      <dgm:t>
        <a:bodyPr/>
        <a:lstStyle/>
        <a:p>
          <a:endParaRPr lang="en-US"/>
        </a:p>
      </dgm:t>
    </dgm:pt>
    <dgm:pt modelId="{457C754F-30C6-974A-AA6B-4DEAB48D40F5}" type="pres">
      <dgm:prSet presAssocID="{8A43FE03-F82B-4723-A44A-A65E1CB98D27}" presName="vert0" presStyleCnt="0">
        <dgm:presLayoutVars>
          <dgm:dir/>
          <dgm:animOne val="branch"/>
          <dgm:animLvl val="lvl"/>
        </dgm:presLayoutVars>
      </dgm:prSet>
      <dgm:spPr/>
    </dgm:pt>
    <dgm:pt modelId="{2B176DDE-E895-BD4C-B360-B5789E8EDA1D}" type="pres">
      <dgm:prSet presAssocID="{4C6BDB5C-E796-4734-A929-B0B119F75573}" presName="thickLine" presStyleLbl="alignNode1" presStyleIdx="0" presStyleCnt="3"/>
      <dgm:spPr/>
    </dgm:pt>
    <dgm:pt modelId="{5977850E-676F-D94B-953F-85B750EE6440}" type="pres">
      <dgm:prSet presAssocID="{4C6BDB5C-E796-4734-A929-B0B119F75573}" presName="horz1" presStyleCnt="0"/>
      <dgm:spPr/>
    </dgm:pt>
    <dgm:pt modelId="{0E37BB92-4676-B84B-93C1-782F747C30AC}" type="pres">
      <dgm:prSet presAssocID="{4C6BDB5C-E796-4734-A929-B0B119F75573}" presName="tx1" presStyleLbl="revTx" presStyleIdx="0" presStyleCnt="3"/>
      <dgm:spPr/>
    </dgm:pt>
    <dgm:pt modelId="{7D9122D8-6396-194A-8817-D746E5D1736C}" type="pres">
      <dgm:prSet presAssocID="{4C6BDB5C-E796-4734-A929-B0B119F75573}" presName="vert1" presStyleCnt="0"/>
      <dgm:spPr/>
    </dgm:pt>
    <dgm:pt modelId="{B6E55E0F-4AE4-0442-A813-6DDFCF3A65E9}" type="pres">
      <dgm:prSet presAssocID="{2E2FE778-9E17-4886-98B6-46E718D54D01}" presName="thickLine" presStyleLbl="alignNode1" presStyleIdx="1" presStyleCnt="3"/>
      <dgm:spPr/>
    </dgm:pt>
    <dgm:pt modelId="{E54B8117-C221-FA4E-BFE2-09BBAE75AA6C}" type="pres">
      <dgm:prSet presAssocID="{2E2FE778-9E17-4886-98B6-46E718D54D01}" presName="horz1" presStyleCnt="0"/>
      <dgm:spPr/>
    </dgm:pt>
    <dgm:pt modelId="{24B10413-79EA-4A40-A8ED-D490ACC3A5B0}" type="pres">
      <dgm:prSet presAssocID="{2E2FE778-9E17-4886-98B6-46E718D54D01}" presName="tx1" presStyleLbl="revTx" presStyleIdx="1" presStyleCnt="3"/>
      <dgm:spPr/>
    </dgm:pt>
    <dgm:pt modelId="{2FF2E5E2-C2B8-BB4E-8B56-C43577566933}" type="pres">
      <dgm:prSet presAssocID="{2E2FE778-9E17-4886-98B6-46E718D54D01}" presName="vert1" presStyleCnt="0"/>
      <dgm:spPr/>
    </dgm:pt>
    <dgm:pt modelId="{C672BE9D-4BFC-9B42-AF40-B9B126300C03}" type="pres">
      <dgm:prSet presAssocID="{C01D285E-2406-42DF-B08E-B3D56D546960}" presName="thickLine" presStyleLbl="alignNode1" presStyleIdx="2" presStyleCnt="3"/>
      <dgm:spPr/>
    </dgm:pt>
    <dgm:pt modelId="{895D500C-3073-464E-864E-CA2E7978FA3D}" type="pres">
      <dgm:prSet presAssocID="{C01D285E-2406-42DF-B08E-B3D56D546960}" presName="horz1" presStyleCnt="0"/>
      <dgm:spPr/>
    </dgm:pt>
    <dgm:pt modelId="{933B9DF9-AC03-FA4F-AD57-E9879EE34D5D}" type="pres">
      <dgm:prSet presAssocID="{C01D285E-2406-42DF-B08E-B3D56D546960}" presName="tx1" presStyleLbl="revTx" presStyleIdx="2" presStyleCnt="3"/>
      <dgm:spPr/>
    </dgm:pt>
    <dgm:pt modelId="{635736EB-E5E7-FF4B-919B-85612A47AB82}" type="pres">
      <dgm:prSet presAssocID="{C01D285E-2406-42DF-B08E-B3D56D546960}" presName="vert1" presStyleCnt="0"/>
      <dgm:spPr/>
    </dgm:pt>
  </dgm:ptLst>
  <dgm:cxnLst>
    <dgm:cxn modelId="{711E9E06-7D39-E445-A0B2-12E5C30C1938}" type="presOf" srcId="{C01D285E-2406-42DF-B08E-B3D56D546960}" destId="{933B9DF9-AC03-FA4F-AD57-E9879EE34D5D}" srcOrd="0" destOrd="0" presId="urn:microsoft.com/office/officeart/2008/layout/LinedList"/>
    <dgm:cxn modelId="{26901621-ADCC-714D-A610-E650260384E6}" type="presOf" srcId="{8A43FE03-F82B-4723-A44A-A65E1CB98D27}" destId="{457C754F-30C6-974A-AA6B-4DEAB48D40F5}" srcOrd="0" destOrd="0" presId="urn:microsoft.com/office/officeart/2008/layout/LinedList"/>
    <dgm:cxn modelId="{9BC5A93D-CE38-9D46-A253-635FFE96FA7D}" type="presOf" srcId="{2E2FE778-9E17-4886-98B6-46E718D54D01}" destId="{24B10413-79EA-4A40-A8ED-D490ACC3A5B0}" srcOrd="0" destOrd="0" presId="urn:microsoft.com/office/officeart/2008/layout/LinedList"/>
    <dgm:cxn modelId="{841B317D-4A55-4106-AA58-722380B73CE2}" srcId="{8A43FE03-F82B-4723-A44A-A65E1CB98D27}" destId="{2E2FE778-9E17-4886-98B6-46E718D54D01}" srcOrd="1" destOrd="0" parTransId="{A0049AAA-E80B-497B-977B-194F2D171928}" sibTransId="{9969D9EB-6D27-45FF-8E4B-9A2EAC97B2F4}"/>
    <dgm:cxn modelId="{8B1C6AAD-7EEB-4086-8629-4F0895535977}" srcId="{8A43FE03-F82B-4723-A44A-A65E1CB98D27}" destId="{4C6BDB5C-E796-4734-A929-B0B119F75573}" srcOrd="0" destOrd="0" parTransId="{CFB9D47A-EF1F-4769-80B1-85EECF649D15}" sibTransId="{C8BB6CE3-DCD9-4622-85FC-C73E4464B532}"/>
    <dgm:cxn modelId="{32380FDE-F0F2-724E-ADE3-569EE431F4E5}" type="presOf" srcId="{4C6BDB5C-E796-4734-A929-B0B119F75573}" destId="{0E37BB92-4676-B84B-93C1-782F747C30AC}" srcOrd="0" destOrd="0" presId="urn:microsoft.com/office/officeart/2008/layout/LinedList"/>
    <dgm:cxn modelId="{D1BBF9E6-147E-40CC-A115-920406D43105}" srcId="{8A43FE03-F82B-4723-A44A-A65E1CB98D27}" destId="{C01D285E-2406-42DF-B08E-B3D56D546960}" srcOrd="2" destOrd="0" parTransId="{3DC8E9E6-9530-424A-BBA4-3F5CD0DB2A74}" sibTransId="{EECE79E2-8196-4B72-AF03-D518E8A242FF}"/>
    <dgm:cxn modelId="{6A8F691C-FEB6-E543-881E-1A8566B14821}" type="presParOf" srcId="{457C754F-30C6-974A-AA6B-4DEAB48D40F5}" destId="{2B176DDE-E895-BD4C-B360-B5789E8EDA1D}" srcOrd="0" destOrd="0" presId="urn:microsoft.com/office/officeart/2008/layout/LinedList"/>
    <dgm:cxn modelId="{EEA34FA2-2856-EE4D-8CED-72E33D1403E7}" type="presParOf" srcId="{457C754F-30C6-974A-AA6B-4DEAB48D40F5}" destId="{5977850E-676F-D94B-953F-85B750EE6440}" srcOrd="1" destOrd="0" presId="urn:microsoft.com/office/officeart/2008/layout/LinedList"/>
    <dgm:cxn modelId="{900F0D67-3A74-884A-A92A-50275EEBF98B}" type="presParOf" srcId="{5977850E-676F-D94B-953F-85B750EE6440}" destId="{0E37BB92-4676-B84B-93C1-782F747C30AC}" srcOrd="0" destOrd="0" presId="urn:microsoft.com/office/officeart/2008/layout/LinedList"/>
    <dgm:cxn modelId="{5D2329A9-A1E9-B74A-8590-218534D70CD0}" type="presParOf" srcId="{5977850E-676F-D94B-953F-85B750EE6440}" destId="{7D9122D8-6396-194A-8817-D746E5D1736C}" srcOrd="1" destOrd="0" presId="urn:microsoft.com/office/officeart/2008/layout/LinedList"/>
    <dgm:cxn modelId="{493221AF-411F-684C-8021-302B4A60F2BD}" type="presParOf" srcId="{457C754F-30C6-974A-AA6B-4DEAB48D40F5}" destId="{B6E55E0F-4AE4-0442-A813-6DDFCF3A65E9}" srcOrd="2" destOrd="0" presId="urn:microsoft.com/office/officeart/2008/layout/LinedList"/>
    <dgm:cxn modelId="{61537CE3-0A30-9449-B13F-896200B1C2FE}" type="presParOf" srcId="{457C754F-30C6-974A-AA6B-4DEAB48D40F5}" destId="{E54B8117-C221-FA4E-BFE2-09BBAE75AA6C}" srcOrd="3" destOrd="0" presId="urn:microsoft.com/office/officeart/2008/layout/LinedList"/>
    <dgm:cxn modelId="{0EEBB79C-A602-8E43-8E97-813099AB8297}" type="presParOf" srcId="{E54B8117-C221-FA4E-BFE2-09BBAE75AA6C}" destId="{24B10413-79EA-4A40-A8ED-D490ACC3A5B0}" srcOrd="0" destOrd="0" presId="urn:microsoft.com/office/officeart/2008/layout/LinedList"/>
    <dgm:cxn modelId="{27B4B9F7-268D-9848-A11B-D1D360AF4F6A}" type="presParOf" srcId="{E54B8117-C221-FA4E-BFE2-09BBAE75AA6C}" destId="{2FF2E5E2-C2B8-BB4E-8B56-C43577566933}" srcOrd="1" destOrd="0" presId="urn:microsoft.com/office/officeart/2008/layout/LinedList"/>
    <dgm:cxn modelId="{00BC5A19-F425-854A-996E-6E77BF8D87D9}" type="presParOf" srcId="{457C754F-30C6-974A-AA6B-4DEAB48D40F5}" destId="{C672BE9D-4BFC-9B42-AF40-B9B126300C03}" srcOrd="4" destOrd="0" presId="urn:microsoft.com/office/officeart/2008/layout/LinedList"/>
    <dgm:cxn modelId="{E26B0500-CB8F-2849-9193-4F47D03FCF03}" type="presParOf" srcId="{457C754F-30C6-974A-AA6B-4DEAB48D40F5}" destId="{895D500C-3073-464E-864E-CA2E7978FA3D}" srcOrd="5" destOrd="0" presId="urn:microsoft.com/office/officeart/2008/layout/LinedList"/>
    <dgm:cxn modelId="{54A68C1F-51A8-D24A-9654-19BE92B7C27F}" type="presParOf" srcId="{895D500C-3073-464E-864E-CA2E7978FA3D}" destId="{933B9DF9-AC03-FA4F-AD57-E9879EE34D5D}" srcOrd="0" destOrd="0" presId="urn:microsoft.com/office/officeart/2008/layout/LinedList"/>
    <dgm:cxn modelId="{AB20CD91-0A7F-0F44-8F7D-4564EACADA1E}" type="presParOf" srcId="{895D500C-3073-464E-864E-CA2E7978FA3D}" destId="{635736EB-E5E7-FF4B-919B-85612A47AB8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FB3A43E-48AB-46C9-B2FA-F6C981CD040F}" type="doc">
      <dgm:prSet loTypeId="urn:microsoft.com/office/officeart/2016/7/layout/HorizontalActionList" loCatId="List" qsTypeId="urn:microsoft.com/office/officeart/2005/8/quickstyle/simple1" qsCatId="simple" csTypeId="urn:microsoft.com/office/officeart/2005/8/colors/colorful5" csCatId="colorful" phldr="1"/>
      <dgm:spPr/>
      <dgm:t>
        <a:bodyPr/>
        <a:lstStyle/>
        <a:p>
          <a:endParaRPr lang="en-US"/>
        </a:p>
      </dgm:t>
    </dgm:pt>
    <dgm:pt modelId="{251660F8-92D7-4B9F-A40E-4D47C17A3E14}">
      <dgm:prSet/>
      <dgm:spPr/>
      <dgm:t>
        <a:bodyPr/>
        <a:lstStyle/>
        <a:p>
          <a:r>
            <a:rPr lang="en-US"/>
            <a:t>Curtail</a:t>
          </a:r>
        </a:p>
      </dgm:t>
    </dgm:pt>
    <dgm:pt modelId="{174A0270-1FC8-4EDA-928B-46D76AECC95E}" type="parTrans" cxnId="{079FF7FD-0BBF-4F79-85D1-E56DF8D00000}">
      <dgm:prSet/>
      <dgm:spPr/>
      <dgm:t>
        <a:bodyPr/>
        <a:lstStyle/>
        <a:p>
          <a:endParaRPr lang="en-US"/>
        </a:p>
      </dgm:t>
    </dgm:pt>
    <dgm:pt modelId="{6A7860F5-43B0-463D-8B6B-1EAEC0FEEE89}" type="sibTrans" cxnId="{079FF7FD-0BBF-4F79-85D1-E56DF8D00000}">
      <dgm:prSet/>
      <dgm:spPr/>
      <dgm:t>
        <a:bodyPr/>
        <a:lstStyle/>
        <a:p>
          <a:endParaRPr lang="en-US"/>
        </a:p>
      </dgm:t>
    </dgm:pt>
    <dgm:pt modelId="{CCDB8CAE-5633-4098-B7F1-B0174DDDD9C0}">
      <dgm:prSet/>
      <dgm:spPr/>
      <dgm:t>
        <a:bodyPr/>
        <a:lstStyle/>
        <a:p>
          <a:r>
            <a:rPr lang="en-US" b="1"/>
            <a:t>Curtail volume in favor of quality: </a:t>
          </a:r>
          <a:r>
            <a:rPr lang="en-US"/>
            <a:t>Focus on opinion packages fewer days per week/month. If it isn’t a robust, high-quality package, hold it for when it is.</a:t>
          </a:r>
        </a:p>
      </dgm:t>
    </dgm:pt>
    <dgm:pt modelId="{05746D74-8FAF-4063-9FEB-C0F049554427}" type="parTrans" cxnId="{C526602A-80CF-44C2-BE2C-10EA483677AA}">
      <dgm:prSet/>
      <dgm:spPr/>
      <dgm:t>
        <a:bodyPr/>
        <a:lstStyle/>
        <a:p>
          <a:endParaRPr lang="en-US"/>
        </a:p>
      </dgm:t>
    </dgm:pt>
    <dgm:pt modelId="{807258AB-916E-49B9-ADE1-70871F6F1C21}" type="sibTrans" cxnId="{C526602A-80CF-44C2-BE2C-10EA483677AA}">
      <dgm:prSet/>
      <dgm:spPr/>
      <dgm:t>
        <a:bodyPr/>
        <a:lstStyle/>
        <a:p>
          <a:endParaRPr lang="en-US"/>
        </a:p>
      </dgm:t>
    </dgm:pt>
    <dgm:pt modelId="{171F5725-EDF5-4F8E-A511-1C145D4CC0E0}">
      <dgm:prSet/>
      <dgm:spPr/>
      <dgm:t>
        <a:bodyPr/>
        <a:lstStyle/>
        <a:p>
          <a:r>
            <a:rPr lang="en-US"/>
            <a:t>Narrow</a:t>
          </a:r>
        </a:p>
      </dgm:t>
    </dgm:pt>
    <dgm:pt modelId="{53547CE2-6F57-4FB4-BC27-A914C280BDDD}" type="parTrans" cxnId="{FD5ED9EB-58E7-40F2-9FFD-D779830E6C02}">
      <dgm:prSet/>
      <dgm:spPr/>
      <dgm:t>
        <a:bodyPr/>
        <a:lstStyle/>
        <a:p>
          <a:endParaRPr lang="en-US"/>
        </a:p>
      </dgm:t>
    </dgm:pt>
    <dgm:pt modelId="{3CF7FEB8-BB3D-4421-8441-5E5562F825AA}" type="sibTrans" cxnId="{FD5ED9EB-58E7-40F2-9FFD-D779830E6C02}">
      <dgm:prSet/>
      <dgm:spPr/>
      <dgm:t>
        <a:bodyPr/>
        <a:lstStyle/>
        <a:p>
          <a:endParaRPr lang="en-US"/>
        </a:p>
      </dgm:t>
    </dgm:pt>
    <dgm:pt modelId="{78032D00-DB07-427F-BCCA-0B6C72D34024}">
      <dgm:prSet/>
      <dgm:spPr/>
      <dgm:t>
        <a:bodyPr/>
        <a:lstStyle/>
        <a:p>
          <a:r>
            <a:rPr lang="en-US" b="1"/>
            <a:t>Sharpened relevance: </a:t>
          </a:r>
          <a:r>
            <a:rPr lang="en-US"/>
            <a:t>Narrow your focus to local issues only. Based on this, we are eliminating most syndicated national opinion content.</a:t>
          </a:r>
        </a:p>
      </dgm:t>
    </dgm:pt>
    <dgm:pt modelId="{CF42568B-DCC8-4104-8DB1-3A156F100FE3}" type="parTrans" cxnId="{2938CFCF-3F98-4FBE-AF0F-0179BEC66C06}">
      <dgm:prSet/>
      <dgm:spPr/>
      <dgm:t>
        <a:bodyPr/>
        <a:lstStyle/>
        <a:p>
          <a:endParaRPr lang="en-US"/>
        </a:p>
      </dgm:t>
    </dgm:pt>
    <dgm:pt modelId="{430A389C-D364-4752-9B86-D93B56FA3224}" type="sibTrans" cxnId="{2938CFCF-3F98-4FBE-AF0F-0179BEC66C06}">
      <dgm:prSet/>
      <dgm:spPr/>
      <dgm:t>
        <a:bodyPr/>
        <a:lstStyle/>
        <a:p>
          <a:endParaRPr lang="en-US"/>
        </a:p>
      </dgm:t>
    </dgm:pt>
    <dgm:pt modelId="{05F7A5E6-2C47-441A-A298-28A6770EEA57}">
      <dgm:prSet/>
      <dgm:spPr/>
      <dgm:t>
        <a:bodyPr/>
        <a:lstStyle/>
        <a:p>
          <a:r>
            <a:rPr lang="en-US"/>
            <a:t>Sign</a:t>
          </a:r>
        </a:p>
      </dgm:t>
    </dgm:pt>
    <dgm:pt modelId="{90318D2E-306D-4FFD-B40E-4C6DE9D33C83}" type="parTrans" cxnId="{C673468F-5537-4BD4-9832-2658AB71BE1C}">
      <dgm:prSet/>
      <dgm:spPr/>
      <dgm:t>
        <a:bodyPr/>
        <a:lstStyle/>
        <a:p>
          <a:endParaRPr lang="en-US"/>
        </a:p>
      </dgm:t>
    </dgm:pt>
    <dgm:pt modelId="{87A79B53-1C28-4FD3-B578-B2500AC803BA}" type="sibTrans" cxnId="{C673468F-5537-4BD4-9832-2658AB71BE1C}">
      <dgm:prSet/>
      <dgm:spPr/>
      <dgm:t>
        <a:bodyPr/>
        <a:lstStyle/>
        <a:p>
          <a:endParaRPr lang="en-US"/>
        </a:p>
      </dgm:t>
    </dgm:pt>
    <dgm:pt modelId="{5EBB30A4-A6A8-478D-A4E0-FB5A56831689}">
      <dgm:prSet/>
      <dgm:spPr/>
      <dgm:t>
        <a:bodyPr/>
        <a:lstStyle/>
        <a:p>
          <a:pPr rtl="0"/>
          <a:r>
            <a:rPr lang="en-US" b="1"/>
            <a:t>Added transparency: </a:t>
          </a:r>
          <a:r>
            <a:rPr lang="en-US"/>
            <a:t>Sign any editorials (and, for that matter, dissents) your board </a:t>
          </a:r>
          <a:r>
            <a:rPr lang="en-US">
              <a:latin typeface="Calibri Light" panose="020F0302020204030204"/>
            </a:rPr>
            <a:t>chooses </a:t>
          </a:r>
          <a:r>
            <a:rPr lang="en-US"/>
            <a:t>to write.</a:t>
          </a:r>
          <a:r>
            <a:rPr lang="en-US">
              <a:latin typeface="Calibri Light" panose="020F0302020204030204"/>
            </a:rPr>
            <a:t> </a:t>
          </a:r>
          <a:endParaRPr lang="en-US"/>
        </a:p>
      </dgm:t>
    </dgm:pt>
    <dgm:pt modelId="{425ABFDE-F141-423F-B237-2C54AA3AE07B}" type="parTrans" cxnId="{9E6A4F55-FD4F-426A-BF39-8EFA1029C2EC}">
      <dgm:prSet/>
      <dgm:spPr/>
      <dgm:t>
        <a:bodyPr/>
        <a:lstStyle/>
        <a:p>
          <a:endParaRPr lang="en-US"/>
        </a:p>
      </dgm:t>
    </dgm:pt>
    <dgm:pt modelId="{9DD9DEBC-CBB0-45CD-A9E1-606C54093162}" type="sibTrans" cxnId="{9E6A4F55-FD4F-426A-BF39-8EFA1029C2EC}">
      <dgm:prSet/>
      <dgm:spPr/>
      <dgm:t>
        <a:bodyPr/>
        <a:lstStyle/>
        <a:p>
          <a:endParaRPr lang="en-US"/>
        </a:p>
      </dgm:t>
    </dgm:pt>
    <dgm:pt modelId="{825D44C8-B8D3-4DF5-B0AF-A31D87F646A6}">
      <dgm:prSet/>
      <dgm:spPr/>
      <dgm:t>
        <a:bodyPr/>
        <a:lstStyle/>
        <a:p>
          <a:r>
            <a:rPr lang="en-US"/>
            <a:t>Steer</a:t>
          </a:r>
        </a:p>
      </dgm:t>
    </dgm:pt>
    <dgm:pt modelId="{606DB2F6-5F9E-4565-8C6E-611693AF78EE}" type="parTrans" cxnId="{5C18ECCB-D2C4-42A9-8BC0-B4B3D87AF15A}">
      <dgm:prSet/>
      <dgm:spPr/>
      <dgm:t>
        <a:bodyPr/>
        <a:lstStyle/>
        <a:p>
          <a:endParaRPr lang="en-US"/>
        </a:p>
      </dgm:t>
    </dgm:pt>
    <dgm:pt modelId="{B1A2EAA3-8C03-462B-B791-CE735A2CCC64}" type="sibTrans" cxnId="{5C18ECCB-D2C4-42A9-8BC0-B4B3D87AF15A}">
      <dgm:prSet/>
      <dgm:spPr/>
      <dgm:t>
        <a:bodyPr/>
        <a:lstStyle/>
        <a:p>
          <a:endParaRPr lang="en-US"/>
        </a:p>
      </dgm:t>
    </dgm:pt>
    <dgm:pt modelId="{73A67210-8E36-4716-90EA-158FA2DFBA8C}">
      <dgm:prSet/>
      <dgm:spPr/>
      <dgm:t>
        <a:bodyPr/>
        <a:lstStyle/>
        <a:p>
          <a:r>
            <a:rPr lang="en-US" b="1"/>
            <a:t>Conciliatory tone: </a:t>
          </a:r>
          <a:r>
            <a:rPr lang="en-US"/>
            <a:t>Steer toward solutions/ resolutions over divisions/ conflict. Don’t be a venue for shouting and finger-pointing, but instead strive to be seen as constructive.</a:t>
          </a:r>
        </a:p>
      </dgm:t>
    </dgm:pt>
    <dgm:pt modelId="{17936C15-34EB-4888-B7F4-377C3A764954}" type="parTrans" cxnId="{CEDD8253-B789-47BE-BA77-7DD65035FA24}">
      <dgm:prSet/>
      <dgm:spPr/>
      <dgm:t>
        <a:bodyPr/>
        <a:lstStyle/>
        <a:p>
          <a:endParaRPr lang="en-US"/>
        </a:p>
      </dgm:t>
    </dgm:pt>
    <dgm:pt modelId="{8D295D52-0C82-43A4-906D-9019C64D02D9}" type="sibTrans" cxnId="{CEDD8253-B789-47BE-BA77-7DD65035FA24}">
      <dgm:prSet/>
      <dgm:spPr/>
      <dgm:t>
        <a:bodyPr/>
        <a:lstStyle/>
        <a:p>
          <a:endParaRPr lang="en-US"/>
        </a:p>
      </dgm:t>
    </dgm:pt>
    <dgm:pt modelId="{788D298D-8024-7849-A5CB-EE09E10725FF}" type="pres">
      <dgm:prSet presAssocID="{0FB3A43E-48AB-46C9-B2FA-F6C981CD040F}" presName="Name0" presStyleCnt="0">
        <dgm:presLayoutVars>
          <dgm:dir/>
          <dgm:animLvl val="lvl"/>
          <dgm:resizeHandles val="exact"/>
        </dgm:presLayoutVars>
      </dgm:prSet>
      <dgm:spPr/>
    </dgm:pt>
    <dgm:pt modelId="{18D9CA0B-78D3-4441-9A8A-71CFA1922A1B}" type="pres">
      <dgm:prSet presAssocID="{251660F8-92D7-4B9F-A40E-4D47C17A3E14}" presName="composite" presStyleCnt="0"/>
      <dgm:spPr/>
    </dgm:pt>
    <dgm:pt modelId="{8C48CD26-B7C9-944F-84DD-F647124D8DA8}" type="pres">
      <dgm:prSet presAssocID="{251660F8-92D7-4B9F-A40E-4D47C17A3E14}" presName="parTx" presStyleLbl="alignNode1" presStyleIdx="0" presStyleCnt="4">
        <dgm:presLayoutVars>
          <dgm:chMax val="0"/>
          <dgm:chPref val="0"/>
        </dgm:presLayoutVars>
      </dgm:prSet>
      <dgm:spPr/>
    </dgm:pt>
    <dgm:pt modelId="{3D96546B-4D4D-3648-8390-7A2CC963682A}" type="pres">
      <dgm:prSet presAssocID="{251660F8-92D7-4B9F-A40E-4D47C17A3E14}" presName="desTx" presStyleLbl="alignAccFollowNode1" presStyleIdx="0" presStyleCnt="4">
        <dgm:presLayoutVars/>
      </dgm:prSet>
      <dgm:spPr/>
    </dgm:pt>
    <dgm:pt modelId="{F16F5CFB-2879-3846-8FA8-0D3F0B51BD70}" type="pres">
      <dgm:prSet presAssocID="{6A7860F5-43B0-463D-8B6B-1EAEC0FEEE89}" presName="space" presStyleCnt="0"/>
      <dgm:spPr/>
    </dgm:pt>
    <dgm:pt modelId="{BCDDB897-D2CF-A742-B663-4C3245AC19AB}" type="pres">
      <dgm:prSet presAssocID="{171F5725-EDF5-4F8E-A511-1C145D4CC0E0}" presName="composite" presStyleCnt="0"/>
      <dgm:spPr/>
    </dgm:pt>
    <dgm:pt modelId="{C547928E-C575-564C-B372-06E89CF8CBA0}" type="pres">
      <dgm:prSet presAssocID="{171F5725-EDF5-4F8E-A511-1C145D4CC0E0}" presName="parTx" presStyleLbl="alignNode1" presStyleIdx="1" presStyleCnt="4">
        <dgm:presLayoutVars>
          <dgm:chMax val="0"/>
          <dgm:chPref val="0"/>
        </dgm:presLayoutVars>
      </dgm:prSet>
      <dgm:spPr/>
    </dgm:pt>
    <dgm:pt modelId="{66CAC294-8A56-F644-8078-BFA0C4C0832A}" type="pres">
      <dgm:prSet presAssocID="{171F5725-EDF5-4F8E-A511-1C145D4CC0E0}" presName="desTx" presStyleLbl="alignAccFollowNode1" presStyleIdx="1" presStyleCnt="4">
        <dgm:presLayoutVars/>
      </dgm:prSet>
      <dgm:spPr/>
    </dgm:pt>
    <dgm:pt modelId="{5D2A35B6-0014-3A46-A960-5C8B235FB8FB}" type="pres">
      <dgm:prSet presAssocID="{3CF7FEB8-BB3D-4421-8441-5E5562F825AA}" presName="space" presStyleCnt="0"/>
      <dgm:spPr/>
    </dgm:pt>
    <dgm:pt modelId="{13994E7D-EDE2-564F-8276-3A915B45242C}" type="pres">
      <dgm:prSet presAssocID="{05F7A5E6-2C47-441A-A298-28A6770EEA57}" presName="composite" presStyleCnt="0"/>
      <dgm:spPr/>
    </dgm:pt>
    <dgm:pt modelId="{40A7F6B1-BE8D-3643-B2DE-8F3BF4FCBDF4}" type="pres">
      <dgm:prSet presAssocID="{05F7A5E6-2C47-441A-A298-28A6770EEA57}" presName="parTx" presStyleLbl="alignNode1" presStyleIdx="2" presStyleCnt="4">
        <dgm:presLayoutVars>
          <dgm:chMax val="0"/>
          <dgm:chPref val="0"/>
        </dgm:presLayoutVars>
      </dgm:prSet>
      <dgm:spPr/>
    </dgm:pt>
    <dgm:pt modelId="{9AFDBFB4-9BC7-A24A-9F89-A0848C012CA9}" type="pres">
      <dgm:prSet presAssocID="{05F7A5E6-2C47-441A-A298-28A6770EEA57}" presName="desTx" presStyleLbl="alignAccFollowNode1" presStyleIdx="2" presStyleCnt="4">
        <dgm:presLayoutVars/>
      </dgm:prSet>
      <dgm:spPr/>
    </dgm:pt>
    <dgm:pt modelId="{B164FDCC-311D-9544-B7BD-F0E82EBD9440}" type="pres">
      <dgm:prSet presAssocID="{87A79B53-1C28-4FD3-B578-B2500AC803BA}" presName="space" presStyleCnt="0"/>
      <dgm:spPr/>
    </dgm:pt>
    <dgm:pt modelId="{08F09E00-672E-5449-9B10-96A4CEA0C2EA}" type="pres">
      <dgm:prSet presAssocID="{825D44C8-B8D3-4DF5-B0AF-A31D87F646A6}" presName="composite" presStyleCnt="0"/>
      <dgm:spPr/>
    </dgm:pt>
    <dgm:pt modelId="{41BEC6B6-9F4A-AC42-8376-1A200CFEB02D}" type="pres">
      <dgm:prSet presAssocID="{825D44C8-B8D3-4DF5-B0AF-A31D87F646A6}" presName="parTx" presStyleLbl="alignNode1" presStyleIdx="3" presStyleCnt="4">
        <dgm:presLayoutVars>
          <dgm:chMax val="0"/>
          <dgm:chPref val="0"/>
        </dgm:presLayoutVars>
      </dgm:prSet>
      <dgm:spPr/>
    </dgm:pt>
    <dgm:pt modelId="{A0CEF601-E976-994F-AECA-FA3B710F1FCD}" type="pres">
      <dgm:prSet presAssocID="{825D44C8-B8D3-4DF5-B0AF-A31D87F646A6}" presName="desTx" presStyleLbl="alignAccFollowNode1" presStyleIdx="3" presStyleCnt="4">
        <dgm:presLayoutVars/>
      </dgm:prSet>
      <dgm:spPr/>
    </dgm:pt>
  </dgm:ptLst>
  <dgm:cxnLst>
    <dgm:cxn modelId="{1F77C211-7235-A449-81C7-26638B69693E}" type="presOf" srcId="{5EBB30A4-A6A8-478D-A4E0-FB5A56831689}" destId="{9AFDBFB4-9BC7-A24A-9F89-A0848C012CA9}" srcOrd="0" destOrd="0" presId="urn:microsoft.com/office/officeart/2016/7/layout/HorizontalActionList"/>
    <dgm:cxn modelId="{C526602A-80CF-44C2-BE2C-10EA483677AA}" srcId="{251660F8-92D7-4B9F-A40E-4D47C17A3E14}" destId="{CCDB8CAE-5633-4098-B7F1-B0174DDDD9C0}" srcOrd="0" destOrd="0" parTransId="{05746D74-8FAF-4063-9FEB-C0F049554427}" sibTransId="{807258AB-916E-49B9-ADE1-70871F6F1C21}"/>
    <dgm:cxn modelId="{DBBED12B-89D0-CB42-B8C3-463A1E53B013}" type="presOf" srcId="{825D44C8-B8D3-4DF5-B0AF-A31D87F646A6}" destId="{41BEC6B6-9F4A-AC42-8376-1A200CFEB02D}" srcOrd="0" destOrd="0" presId="urn:microsoft.com/office/officeart/2016/7/layout/HorizontalActionList"/>
    <dgm:cxn modelId="{57CB8046-ACA1-BC44-836B-7A4478859B77}" type="presOf" srcId="{73A67210-8E36-4716-90EA-158FA2DFBA8C}" destId="{A0CEF601-E976-994F-AECA-FA3B710F1FCD}" srcOrd="0" destOrd="0" presId="urn:microsoft.com/office/officeart/2016/7/layout/HorizontalActionList"/>
    <dgm:cxn modelId="{CEDD8253-B789-47BE-BA77-7DD65035FA24}" srcId="{825D44C8-B8D3-4DF5-B0AF-A31D87F646A6}" destId="{73A67210-8E36-4716-90EA-158FA2DFBA8C}" srcOrd="0" destOrd="0" parTransId="{17936C15-34EB-4888-B7F4-377C3A764954}" sibTransId="{8D295D52-0C82-43A4-906D-9019C64D02D9}"/>
    <dgm:cxn modelId="{EC431174-16A7-DD47-90DE-D9FC8B63AB62}" type="presOf" srcId="{171F5725-EDF5-4F8E-A511-1C145D4CC0E0}" destId="{C547928E-C575-564C-B372-06E89CF8CBA0}" srcOrd="0" destOrd="0" presId="urn:microsoft.com/office/officeart/2016/7/layout/HorizontalActionList"/>
    <dgm:cxn modelId="{9E6A4F55-FD4F-426A-BF39-8EFA1029C2EC}" srcId="{05F7A5E6-2C47-441A-A298-28A6770EEA57}" destId="{5EBB30A4-A6A8-478D-A4E0-FB5A56831689}" srcOrd="0" destOrd="0" parTransId="{425ABFDE-F141-423F-B237-2C54AA3AE07B}" sibTransId="{9DD9DEBC-CBB0-45CD-A9E1-606C54093162}"/>
    <dgm:cxn modelId="{C673468F-5537-4BD4-9832-2658AB71BE1C}" srcId="{0FB3A43E-48AB-46C9-B2FA-F6C981CD040F}" destId="{05F7A5E6-2C47-441A-A298-28A6770EEA57}" srcOrd="2" destOrd="0" parTransId="{90318D2E-306D-4FFD-B40E-4C6DE9D33C83}" sibTransId="{87A79B53-1C28-4FD3-B578-B2500AC803BA}"/>
    <dgm:cxn modelId="{F0647F95-11E5-3649-9F58-353F812B970E}" type="presOf" srcId="{251660F8-92D7-4B9F-A40E-4D47C17A3E14}" destId="{8C48CD26-B7C9-944F-84DD-F647124D8DA8}" srcOrd="0" destOrd="0" presId="urn:microsoft.com/office/officeart/2016/7/layout/HorizontalActionList"/>
    <dgm:cxn modelId="{8AFC97A5-87E1-024D-8118-DA6EC67C11A1}" type="presOf" srcId="{05F7A5E6-2C47-441A-A298-28A6770EEA57}" destId="{40A7F6B1-BE8D-3643-B2DE-8F3BF4FCBDF4}" srcOrd="0" destOrd="0" presId="urn:microsoft.com/office/officeart/2016/7/layout/HorizontalActionList"/>
    <dgm:cxn modelId="{A1B156BA-168C-BB41-BBBC-9C6B94B6A3BC}" type="presOf" srcId="{0FB3A43E-48AB-46C9-B2FA-F6C981CD040F}" destId="{788D298D-8024-7849-A5CB-EE09E10725FF}" srcOrd="0" destOrd="0" presId="urn:microsoft.com/office/officeart/2016/7/layout/HorizontalActionList"/>
    <dgm:cxn modelId="{5C18ECCB-D2C4-42A9-8BC0-B4B3D87AF15A}" srcId="{0FB3A43E-48AB-46C9-B2FA-F6C981CD040F}" destId="{825D44C8-B8D3-4DF5-B0AF-A31D87F646A6}" srcOrd="3" destOrd="0" parTransId="{606DB2F6-5F9E-4565-8C6E-611693AF78EE}" sibTransId="{B1A2EAA3-8C03-462B-B791-CE735A2CCC64}"/>
    <dgm:cxn modelId="{2938CFCF-3F98-4FBE-AF0F-0179BEC66C06}" srcId="{171F5725-EDF5-4F8E-A511-1C145D4CC0E0}" destId="{78032D00-DB07-427F-BCCA-0B6C72D34024}" srcOrd="0" destOrd="0" parTransId="{CF42568B-DCC8-4104-8DB1-3A156F100FE3}" sibTransId="{430A389C-D364-4752-9B86-D93B56FA3224}"/>
    <dgm:cxn modelId="{FD5ED9EB-58E7-40F2-9FFD-D779830E6C02}" srcId="{0FB3A43E-48AB-46C9-B2FA-F6C981CD040F}" destId="{171F5725-EDF5-4F8E-A511-1C145D4CC0E0}" srcOrd="1" destOrd="0" parTransId="{53547CE2-6F57-4FB4-BC27-A914C280BDDD}" sibTransId="{3CF7FEB8-BB3D-4421-8441-5E5562F825AA}"/>
    <dgm:cxn modelId="{679445FD-3BF9-D446-8B3F-2D3C1682EFB8}" type="presOf" srcId="{78032D00-DB07-427F-BCCA-0B6C72D34024}" destId="{66CAC294-8A56-F644-8078-BFA0C4C0832A}" srcOrd="0" destOrd="0" presId="urn:microsoft.com/office/officeart/2016/7/layout/HorizontalActionList"/>
    <dgm:cxn modelId="{CDB155FD-BB2F-E649-A60C-92CF62139D1B}" type="presOf" srcId="{CCDB8CAE-5633-4098-B7F1-B0174DDDD9C0}" destId="{3D96546B-4D4D-3648-8390-7A2CC963682A}" srcOrd="0" destOrd="0" presId="urn:microsoft.com/office/officeart/2016/7/layout/HorizontalActionList"/>
    <dgm:cxn modelId="{079FF7FD-0BBF-4F79-85D1-E56DF8D00000}" srcId="{0FB3A43E-48AB-46C9-B2FA-F6C981CD040F}" destId="{251660F8-92D7-4B9F-A40E-4D47C17A3E14}" srcOrd="0" destOrd="0" parTransId="{174A0270-1FC8-4EDA-928B-46D76AECC95E}" sibTransId="{6A7860F5-43B0-463D-8B6B-1EAEC0FEEE89}"/>
    <dgm:cxn modelId="{09DAEDD8-4C81-6348-9AAB-AF735E983B80}" type="presParOf" srcId="{788D298D-8024-7849-A5CB-EE09E10725FF}" destId="{18D9CA0B-78D3-4441-9A8A-71CFA1922A1B}" srcOrd="0" destOrd="0" presId="urn:microsoft.com/office/officeart/2016/7/layout/HorizontalActionList"/>
    <dgm:cxn modelId="{1460C110-5BA0-FF4A-B225-D5D7AAADDC34}" type="presParOf" srcId="{18D9CA0B-78D3-4441-9A8A-71CFA1922A1B}" destId="{8C48CD26-B7C9-944F-84DD-F647124D8DA8}" srcOrd="0" destOrd="0" presId="urn:microsoft.com/office/officeart/2016/7/layout/HorizontalActionList"/>
    <dgm:cxn modelId="{833AEBDA-9FA9-EE42-B4E6-EBF3882FF4A7}" type="presParOf" srcId="{18D9CA0B-78D3-4441-9A8A-71CFA1922A1B}" destId="{3D96546B-4D4D-3648-8390-7A2CC963682A}" srcOrd="1" destOrd="0" presId="urn:microsoft.com/office/officeart/2016/7/layout/HorizontalActionList"/>
    <dgm:cxn modelId="{6A84DB64-420D-2D41-A94F-6A41EFD3DAD2}" type="presParOf" srcId="{788D298D-8024-7849-A5CB-EE09E10725FF}" destId="{F16F5CFB-2879-3846-8FA8-0D3F0B51BD70}" srcOrd="1" destOrd="0" presId="urn:microsoft.com/office/officeart/2016/7/layout/HorizontalActionList"/>
    <dgm:cxn modelId="{BB4472F3-20B4-EF47-AD12-030F67F0973E}" type="presParOf" srcId="{788D298D-8024-7849-A5CB-EE09E10725FF}" destId="{BCDDB897-D2CF-A742-B663-4C3245AC19AB}" srcOrd="2" destOrd="0" presId="urn:microsoft.com/office/officeart/2016/7/layout/HorizontalActionList"/>
    <dgm:cxn modelId="{AAD4B655-B17F-1044-BA78-579AB806F7EB}" type="presParOf" srcId="{BCDDB897-D2CF-A742-B663-4C3245AC19AB}" destId="{C547928E-C575-564C-B372-06E89CF8CBA0}" srcOrd="0" destOrd="0" presId="urn:microsoft.com/office/officeart/2016/7/layout/HorizontalActionList"/>
    <dgm:cxn modelId="{EA13AE63-E5E0-B442-B6FB-187EE7FDC244}" type="presParOf" srcId="{BCDDB897-D2CF-A742-B663-4C3245AC19AB}" destId="{66CAC294-8A56-F644-8078-BFA0C4C0832A}" srcOrd="1" destOrd="0" presId="urn:microsoft.com/office/officeart/2016/7/layout/HorizontalActionList"/>
    <dgm:cxn modelId="{1DAA2A6A-7151-9743-854A-9C18EF67240F}" type="presParOf" srcId="{788D298D-8024-7849-A5CB-EE09E10725FF}" destId="{5D2A35B6-0014-3A46-A960-5C8B235FB8FB}" srcOrd="3" destOrd="0" presId="urn:microsoft.com/office/officeart/2016/7/layout/HorizontalActionList"/>
    <dgm:cxn modelId="{490E1FC7-7C4E-234B-91B8-949C238A1C06}" type="presParOf" srcId="{788D298D-8024-7849-A5CB-EE09E10725FF}" destId="{13994E7D-EDE2-564F-8276-3A915B45242C}" srcOrd="4" destOrd="0" presId="urn:microsoft.com/office/officeart/2016/7/layout/HorizontalActionList"/>
    <dgm:cxn modelId="{3F263966-0903-E74C-B471-BCE7712A4FFE}" type="presParOf" srcId="{13994E7D-EDE2-564F-8276-3A915B45242C}" destId="{40A7F6B1-BE8D-3643-B2DE-8F3BF4FCBDF4}" srcOrd="0" destOrd="0" presId="urn:microsoft.com/office/officeart/2016/7/layout/HorizontalActionList"/>
    <dgm:cxn modelId="{FC5BDE63-CD81-D248-BAA5-4BF00E09D23D}" type="presParOf" srcId="{13994E7D-EDE2-564F-8276-3A915B45242C}" destId="{9AFDBFB4-9BC7-A24A-9F89-A0848C012CA9}" srcOrd="1" destOrd="0" presId="urn:microsoft.com/office/officeart/2016/7/layout/HorizontalActionList"/>
    <dgm:cxn modelId="{363E72A1-F8D1-C549-8F42-B32BE5EA2BF1}" type="presParOf" srcId="{788D298D-8024-7849-A5CB-EE09E10725FF}" destId="{B164FDCC-311D-9544-B7BD-F0E82EBD9440}" srcOrd="5" destOrd="0" presId="urn:microsoft.com/office/officeart/2016/7/layout/HorizontalActionList"/>
    <dgm:cxn modelId="{F89AD924-13AB-3345-956A-64EC9AB934FB}" type="presParOf" srcId="{788D298D-8024-7849-A5CB-EE09E10725FF}" destId="{08F09E00-672E-5449-9B10-96A4CEA0C2EA}" srcOrd="6" destOrd="0" presId="urn:microsoft.com/office/officeart/2016/7/layout/HorizontalActionList"/>
    <dgm:cxn modelId="{BD066712-B3DE-7749-80EA-85D7FD704B4C}" type="presParOf" srcId="{08F09E00-672E-5449-9B10-96A4CEA0C2EA}" destId="{41BEC6B6-9F4A-AC42-8376-1A200CFEB02D}" srcOrd="0" destOrd="0" presId="urn:microsoft.com/office/officeart/2016/7/layout/HorizontalActionList"/>
    <dgm:cxn modelId="{A8CFA25A-D590-C84F-8C3B-3CD75F26FD24}" type="presParOf" srcId="{08F09E00-672E-5449-9B10-96A4CEA0C2EA}" destId="{A0CEF601-E976-994F-AECA-FA3B710F1FCD}" srcOrd="1" destOrd="0" presId="urn:microsoft.com/office/officeart/2016/7/layout/HorizontalAc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1CE21B-ADD9-FC44-A9F4-E0E8332E5765}">
      <dsp:nvSpPr>
        <dsp:cNvPr id="0" name=""/>
        <dsp:cNvSpPr/>
      </dsp:nvSpPr>
      <dsp:spPr>
        <a:xfrm>
          <a:off x="0" y="134806"/>
          <a:ext cx="6263640" cy="1005543"/>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It’s among our least-read content, both online and in print</a:t>
          </a:r>
        </a:p>
      </dsp:txBody>
      <dsp:txXfrm>
        <a:off x="49087" y="183893"/>
        <a:ext cx="6165466" cy="907369"/>
      </dsp:txXfrm>
    </dsp:sp>
    <dsp:sp modelId="{38D0C15C-005B-B545-8DB0-D2D12B47D585}">
      <dsp:nvSpPr>
        <dsp:cNvPr id="0" name=""/>
        <dsp:cNvSpPr/>
      </dsp:nvSpPr>
      <dsp:spPr>
        <a:xfrm>
          <a:off x="0" y="1192189"/>
          <a:ext cx="6263640" cy="1005543"/>
        </a:xfrm>
        <a:prstGeom prst="roundRect">
          <a:avLst/>
        </a:prstGeom>
        <a:solidFill>
          <a:schemeClr val="accent5">
            <a:hueOff val="-1689636"/>
            <a:satOff val="-4355"/>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It’s among our least-understood content (ongoing media literacy gaps on news coverage vs. opinion content)</a:t>
          </a:r>
        </a:p>
      </dsp:txBody>
      <dsp:txXfrm>
        <a:off x="49087" y="1241276"/>
        <a:ext cx="6165466" cy="907369"/>
      </dsp:txXfrm>
    </dsp:sp>
    <dsp:sp modelId="{5F380A7C-837C-FB4F-8BFE-47EE8DFB2038}">
      <dsp:nvSpPr>
        <dsp:cNvPr id="0" name=""/>
        <dsp:cNvSpPr/>
      </dsp:nvSpPr>
      <dsp:spPr>
        <a:xfrm>
          <a:off x="0" y="2249572"/>
          <a:ext cx="6263640" cy="1005543"/>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It is directly tied to our problems in perceived credibility, trust, objectivity, balance</a:t>
          </a:r>
        </a:p>
      </dsp:txBody>
      <dsp:txXfrm>
        <a:off x="49087" y="2298659"/>
        <a:ext cx="6165466" cy="907369"/>
      </dsp:txXfrm>
    </dsp:sp>
    <dsp:sp modelId="{A9022968-C4DE-3141-BC6F-EDDE963545BF}">
      <dsp:nvSpPr>
        <dsp:cNvPr id="0" name=""/>
        <dsp:cNvSpPr/>
      </dsp:nvSpPr>
      <dsp:spPr>
        <a:xfrm>
          <a:off x="0" y="3306955"/>
          <a:ext cx="6263640" cy="1005543"/>
        </a:xfrm>
        <a:prstGeom prst="roundRect">
          <a:avLst/>
        </a:prstGeom>
        <a:solidFill>
          <a:schemeClr val="accent5">
            <a:hueOff val="-5068907"/>
            <a:satOff val="-13064"/>
            <a:lumOff val="-8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It is frequently cited for stops/cancellations</a:t>
          </a:r>
        </a:p>
      </dsp:txBody>
      <dsp:txXfrm>
        <a:off x="49087" y="3356042"/>
        <a:ext cx="6165466" cy="907369"/>
      </dsp:txXfrm>
    </dsp:sp>
    <dsp:sp modelId="{E000D100-1CA9-EF43-88A2-68F0897F315F}">
      <dsp:nvSpPr>
        <dsp:cNvPr id="0" name=""/>
        <dsp:cNvSpPr/>
      </dsp:nvSpPr>
      <dsp:spPr>
        <a:xfrm>
          <a:off x="0" y="4364338"/>
          <a:ext cx="6263640" cy="1005543"/>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Where once it was a vehicle for regularly exerting community leadership, our opinion content now is only relevant in steering/influencing policy in rare and extraordinary cases</a:t>
          </a:r>
        </a:p>
      </dsp:txBody>
      <dsp:txXfrm>
        <a:off x="49087" y="4413425"/>
        <a:ext cx="6165466" cy="9073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176DDE-E895-BD4C-B360-B5789E8EDA1D}">
      <dsp:nvSpPr>
        <dsp:cNvPr id="0" name=""/>
        <dsp:cNvSpPr/>
      </dsp:nvSpPr>
      <dsp:spPr>
        <a:xfrm>
          <a:off x="0" y="2492"/>
          <a:ext cx="6492875"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E37BB92-4676-B84B-93C1-782F747C30AC}">
      <dsp:nvSpPr>
        <dsp:cNvPr id="0" name=""/>
        <dsp:cNvSpPr/>
      </dsp:nvSpPr>
      <dsp:spPr>
        <a:xfrm>
          <a:off x="0" y="2492"/>
          <a:ext cx="6492875" cy="17001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a:t>They’re offended that we perceive ourselves as having earned that role</a:t>
          </a:r>
        </a:p>
      </dsp:txBody>
      <dsp:txXfrm>
        <a:off x="0" y="2492"/>
        <a:ext cx="6492875" cy="1700138"/>
      </dsp:txXfrm>
    </dsp:sp>
    <dsp:sp modelId="{B6E55E0F-4AE4-0442-A813-6DDFCF3A65E9}">
      <dsp:nvSpPr>
        <dsp:cNvPr id="0" name=""/>
        <dsp:cNvSpPr/>
      </dsp:nvSpPr>
      <dsp:spPr>
        <a:xfrm>
          <a:off x="0" y="1702630"/>
          <a:ext cx="6492875" cy="0"/>
        </a:xfrm>
        <a:prstGeom prst="line">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4B10413-79EA-4A40-A8ED-D490ACC3A5B0}">
      <dsp:nvSpPr>
        <dsp:cNvPr id="0" name=""/>
        <dsp:cNvSpPr/>
      </dsp:nvSpPr>
      <dsp:spPr>
        <a:xfrm>
          <a:off x="0" y="1702630"/>
          <a:ext cx="6492875" cy="17001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a:t>They don’t believe we have the expertise to tell anyone what to think on most issues</a:t>
          </a:r>
        </a:p>
      </dsp:txBody>
      <dsp:txXfrm>
        <a:off x="0" y="1702630"/>
        <a:ext cx="6492875" cy="1700138"/>
      </dsp:txXfrm>
    </dsp:sp>
    <dsp:sp modelId="{C672BE9D-4BFC-9B42-AF40-B9B126300C03}">
      <dsp:nvSpPr>
        <dsp:cNvPr id="0" name=""/>
        <dsp:cNvSpPr/>
      </dsp:nvSpPr>
      <dsp:spPr>
        <a:xfrm>
          <a:off x="0" y="3402769"/>
          <a:ext cx="6492875"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33B9DF9-AC03-FA4F-AD57-E9879EE34D5D}">
      <dsp:nvSpPr>
        <dsp:cNvPr id="0" name=""/>
        <dsp:cNvSpPr/>
      </dsp:nvSpPr>
      <dsp:spPr>
        <a:xfrm>
          <a:off x="0" y="3402769"/>
          <a:ext cx="6492875" cy="17001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a:t>They perceive us as having a biased agenda, which in their mind renders us unqualified to tell them what to think</a:t>
          </a:r>
        </a:p>
      </dsp:txBody>
      <dsp:txXfrm>
        <a:off x="0" y="3402769"/>
        <a:ext cx="6492875" cy="170013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48CD26-B7C9-944F-84DD-F647124D8DA8}">
      <dsp:nvSpPr>
        <dsp:cNvPr id="0" name=""/>
        <dsp:cNvSpPr/>
      </dsp:nvSpPr>
      <dsp:spPr>
        <a:xfrm>
          <a:off x="7438" y="211187"/>
          <a:ext cx="2544259" cy="763277"/>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1053" tIns="201053" rIns="201053" bIns="201053" numCol="1" spcCol="1270" anchor="ctr" anchorCtr="0">
          <a:noAutofit/>
        </a:bodyPr>
        <a:lstStyle/>
        <a:p>
          <a:pPr marL="0" lvl="0" indent="0" algn="ctr" defTabSz="1111250">
            <a:lnSpc>
              <a:spcPct val="90000"/>
            </a:lnSpc>
            <a:spcBef>
              <a:spcPct val="0"/>
            </a:spcBef>
            <a:spcAft>
              <a:spcPct val="35000"/>
            </a:spcAft>
            <a:buNone/>
          </a:pPr>
          <a:r>
            <a:rPr lang="en-US" sz="2500" kern="1200"/>
            <a:t>Curtail</a:t>
          </a:r>
        </a:p>
      </dsp:txBody>
      <dsp:txXfrm>
        <a:off x="7438" y="211187"/>
        <a:ext cx="2544259" cy="763277"/>
      </dsp:txXfrm>
    </dsp:sp>
    <dsp:sp modelId="{3D96546B-4D4D-3648-8390-7A2CC963682A}">
      <dsp:nvSpPr>
        <dsp:cNvPr id="0" name=""/>
        <dsp:cNvSpPr/>
      </dsp:nvSpPr>
      <dsp:spPr>
        <a:xfrm>
          <a:off x="7438" y="974465"/>
          <a:ext cx="2544259" cy="3166890"/>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1316" tIns="251316" rIns="251316" bIns="251316" numCol="1" spcCol="1270" anchor="t" anchorCtr="0">
          <a:noAutofit/>
        </a:bodyPr>
        <a:lstStyle/>
        <a:p>
          <a:pPr marL="0" lvl="0" indent="0" algn="l" defTabSz="844550">
            <a:lnSpc>
              <a:spcPct val="90000"/>
            </a:lnSpc>
            <a:spcBef>
              <a:spcPct val="0"/>
            </a:spcBef>
            <a:spcAft>
              <a:spcPct val="35000"/>
            </a:spcAft>
            <a:buNone/>
          </a:pPr>
          <a:r>
            <a:rPr lang="en-US" sz="1900" b="1" kern="1200"/>
            <a:t>Curtail volume in favor of quality: </a:t>
          </a:r>
          <a:r>
            <a:rPr lang="en-US" sz="1900" kern="1200"/>
            <a:t>Focus on opinion packages fewer days per week/month. If it isn’t a robust, high-quality package, hold it for when it is.</a:t>
          </a:r>
        </a:p>
      </dsp:txBody>
      <dsp:txXfrm>
        <a:off x="7438" y="974465"/>
        <a:ext cx="2544259" cy="3166890"/>
      </dsp:txXfrm>
    </dsp:sp>
    <dsp:sp modelId="{C547928E-C575-564C-B372-06E89CF8CBA0}">
      <dsp:nvSpPr>
        <dsp:cNvPr id="0" name=""/>
        <dsp:cNvSpPr/>
      </dsp:nvSpPr>
      <dsp:spPr>
        <a:xfrm>
          <a:off x="2659592" y="211187"/>
          <a:ext cx="2544259" cy="763277"/>
        </a:xfrm>
        <a:prstGeom prst="rect">
          <a:avLst/>
        </a:prstGeom>
        <a:solidFill>
          <a:schemeClr val="accent5">
            <a:hueOff val="-2252848"/>
            <a:satOff val="-5806"/>
            <a:lumOff val="-3922"/>
            <a:alphaOff val="0"/>
          </a:schemeClr>
        </a:solidFill>
        <a:ln w="12700" cap="flat" cmpd="sng" algn="ctr">
          <a:solidFill>
            <a:schemeClr val="accent5">
              <a:hueOff val="-2252848"/>
              <a:satOff val="-5806"/>
              <a:lumOff val="-392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1053" tIns="201053" rIns="201053" bIns="201053" numCol="1" spcCol="1270" anchor="ctr" anchorCtr="0">
          <a:noAutofit/>
        </a:bodyPr>
        <a:lstStyle/>
        <a:p>
          <a:pPr marL="0" lvl="0" indent="0" algn="ctr" defTabSz="1111250">
            <a:lnSpc>
              <a:spcPct val="90000"/>
            </a:lnSpc>
            <a:spcBef>
              <a:spcPct val="0"/>
            </a:spcBef>
            <a:spcAft>
              <a:spcPct val="35000"/>
            </a:spcAft>
            <a:buNone/>
          </a:pPr>
          <a:r>
            <a:rPr lang="en-US" sz="2500" kern="1200"/>
            <a:t>Narrow</a:t>
          </a:r>
        </a:p>
      </dsp:txBody>
      <dsp:txXfrm>
        <a:off x="2659592" y="211187"/>
        <a:ext cx="2544259" cy="763277"/>
      </dsp:txXfrm>
    </dsp:sp>
    <dsp:sp modelId="{66CAC294-8A56-F644-8078-BFA0C4C0832A}">
      <dsp:nvSpPr>
        <dsp:cNvPr id="0" name=""/>
        <dsp:cNvSpPr/>
      </dsp:nvSpPr>
      <dsp:spPr>
        <a:xfrm>
          <a:off x="2659592" y="974465"/>
          <a:ext cx="2544259" cy="3166890"/>
        </a:xfrm>
        <a:prstGeom prst="rect">
          <a:avLst/>
        </a:prstGeom>
        <a:solidFill>
          <a:schemeClr val="accent5">
            <a:tint val="40000"/>
            <a:alpha val="90000"/>
            <a:hueOff val="-2246587"/>
            <a:satOff val="-7611"/>
            <a:lumOff val="-976"/>
            <a:alphaOff val="0"/>
          </a:schemeClr>
        </a:solidFill>
        <a:ln w="12700" cap="flat" cmpd="sng" algn="ctr">
          <a:solidFill>
            <a:schemeClr val="accent5">
              <a:tint val="40000"/>
              <a:alpha val="90000"/>
              <a:hueOff val="-2246587"/>
              <a:satOff val="-7611"/>
              <a:lumOff val="-97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1316" tIns="251316" rIns="251316" bIns="251316" numCol="1" spcCol="1270" anchor="t" anchorCtr="0">
          <a:noAutofit/>
        </a:bodyPr>
        <a:lstStyle/>
        <a:p>
          <a:pPr marL="0" lvl="0" indent="0" algn="l" defTabSz="844550">
            <a:lnSpc>
              <a:spcPct val="90000"/>
            </a:lnSpc>
            <a:spcBef>
              <a:spcPct val="0"/>
            </a:spcBef>
            <a:spcAft>
              <a:spcPct val="35000"/>
            </a:spcAft>
            <a:buNone/>
          </a:pPr>
          <a:r>
            <a:rPr lang="en-US" sz="1900" b="1" kern="1200"/>
            <a:t>Sharpened relevance: </a:t>
          </a:r>
          <a:r>
            <a:rPr lang="en-US" sz="1900" kern="1200"/>
            <a:t>Narrow your focus to local issues only. Based on this, we are eliminating most syndicated national opinion content.</a:t>
          </a:r>
        </a:p>
      </dsp:txBody>
      <dsp:txXfrm>
        <a:off x="2659592" y="974465"/>
        <a:ext cx="2544259" cy="3166890"/>
      </dsp:txXfrm>
    </dsp:sp>
    <dsp:sp modelId="{40A7F6B1-BE8D-3643-B2DE-8F3BF4FCBDF4}">
      <dsp:nvSpPr>
        <dsp:cNvPr id="0" name=""/>
        <dsp:cNvSpPr/>
      </dsp:nvSpPr>
      <dsp:spPr>
        <a:xfrm>
          <a:off x="5311747" y="211187"/>
          <a:ext cx="2544259" cy="763277"/>
        </a:xfrm>
        <a:prstGeom prst="rect">
          <a:avLst/>
        </a:prstGeom>
        <a:solidFill>
          <a:schemeClr val="accent5">
            <a:hueOff val="-4505695"/>
            <a:satOff val="-11613"/>
            <a:lumOff val="-7843"/>
            <a:alphaOff val="0"/>
          </a:schemeClr>
        </a:solidFill>
        <a:ln w="12700" cap="flat" cmpd="sng" algn="ctr">
          <a:solidFill>
            <a:schemeClr val="accent5">
              <a:hueOff val="-4505695"/>
              <a:satOff val="-11613"/>
              <a:lumOff val="-784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1053" tIns="201053" rIns="201053" bIns="201053" numCol="1" spcCol="1270" anchor="ctr" anchorCtr="0">
          <a:noAutofit/>
        </a:bodyPr>
        <a:lstStyle/>
        <a:p>
          <a:pPr marL="0" lvl="0" indent="0" algn="ctr" defTabSz="1111250">
            <a:lnSpc>
              <a:spcPct val="90000"/>
            </a:lnSpc>
            <a:spcBef>
              <a:spcPct val="0"/>
            </a:spcBef>
            <a:spcAft>
              <a:spcPct val="35000"/>
            </a:spcAft>
            <a:buNone/>
          </a:pPr>
          <a:r>
            <a:rPr lang="en-US" sz="2500" kern="1200"/>
            <a:t>Sign</a:t>
          </a:r>
        </a:p>
      </dsp:txBody>
      <dsp:txXfrm>
        <a:off x="5311747" y="211187"/>
        <a:ext cx="2544259" cy="763277"/>
      </dsp:txXfrm>
    </dsp:sp>
    <dsp:sp modelId="{9AFDBFB4-9BC7-A24A-9F89-A0848C012CA9}">
      <dsp:nvSpPr>
        <dsp:cNvPr id="0" name=""/>
        <dsp:cNvSpPr/>
      </dsp:nvSpPr>
      <dsp:spPr>
        <a:xfrm>
          <a:off x="5311747" y="974465"/>
          <a:ext cx="2544259" cy="3166890"/>
        </a:xfrm>
        <a:prstGeom prst="rect">
          <a:avLst/>
        </a:prstGeom>
        <a:solidFill>
          <a:schemeClr val="accent5">
            <a:tint val="40000"/>
            <a:alpha val="90000"/>
            <a:hueOff val="-4493175"/>
            <a:satOff val="-15221"/>
            <a:lumOff val="-1952"/>
            <a:alphaOff val="0"/>
          </a:schemeClr>
        </a:solidFill>
        <a:ln w="12700" cap="flat" cmpd="sng" algn="ctr">
          <a:solidFill>
            <a:schemeClr val="accent5">
              <a:tint val="40000"/>
              <a:alpha val="90000"/>
              <a:hueOff val="-4493175"/>
              <a:satOff val="-15221"/>
              <a:lumOff val="-195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1316" tIns="251316" rIns="251316" bIns="251316" numCol="1" spcCol="1270" anchor="t" anchorCtr="0">
          <a:noAutofit/>
        </a:bodyPr>
        <a:lstStyle/>
        <a:p>
          <a:pPr marL="0" lvl="0" indent="0" algn="l" defTabSz="844550" rtl="0">
            <a:lnSpc>
              <a:spcPct val="90000"/>
            </a:lnSpc>
            <a:spcBef>
              <a:spcPct val="0"/>
            </a:spcBef>
            <a:spcAft>
              <a:spcPct val="35000"/>
            </a:spcAft>
            <a:buNone/>
          </a:pPr>
          <a:r>
            <a:rPr lang="en-US" sz="1900" b="1" kern="1200"/>
            <a:t>Added transparency: </a:t>
          </a:r>
          <a:r>
            <a:rPr lang="en-US" sz="1900" kern="1200"/>
            <a:t>Sign any editorials (and, for that matter, dissents) your board </a:t>
          </a:r>
          <a:r>
            <a:rPr lang="en-US" sz="1900" kern="1200">
              <a:latin typeface="Calibri Light" panose="020F0302020204030204"/>
            </a:rPr>
            <a:t>chooses </a:t>
          </a:r>
          <a:r>
            <a:rPr lang="en-US" sz="1900" kern="1200"/>
            <a:t>to write.</a:t>
          </a:r>
          <a:r>
            <a:rPr lang="en-US" sz="1900" kern="1200">
              <a:latin typeface="Calibri Light" panose="020F0302020204030204"/>
            </a:rPr>
            <a:t> </a:t>
          </a:r>
          <a:endParaRPr lang="en-US" sz="1900" kern="1200"/>
        </a:p>
      </dsp:txBody>
      <dsp:txXfrm>
        <a:off x="5311747" y="974465"/>
        <a:ext cx="2544259" cy="3166890"/>
      </dsp:txXfrm>
    </dsp:sp>
    <dsp:sp modelId="{41BEC6B6-9F4A-AC42-8376-1A200CFEB02D}">
      <dsp:nvSpPr>
        <dsp:cNvPr id="0" name=""/>
        <dsp:cNvSpPr/>
      </dsp:nvSpPr>
      <dsp:spPr>
        <a:xfrm>
          <a:off x="7963901" y="211187"/>
          <a:ext cx="2544259" cy="763277"/>
        </a:xfrm>
        <a:prstGeom prst="rect">
          <a:avLst/>
        </a:prstGeom>
        <a:solidFill>
          <a:schemeClr val="accent5">
            <a:hueOff val="-6758543"/>
            <a:satOff val="-17419"/>
            <a:lumOff val="-11765"/>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1053" tIns="201053" rIns="201053" bIns="201053" numCol="1" spcCol="1270" anchor="ctr" anchorCtr="0">
          <a:noAutofit/>
        </a:bodyPr>
        <a:lstStyle/>
        <a:p>
          <a:pPr marL="0" lvl="0" indent="0" algn="ctr" defTabSz="1111250">
            <a:lnSpc>
              <a:spcPct val="90000"/>
            </a:lnSpc>
            <a:spcBef>
              <a:spcPct val="0"/>
            </a:spcBef>
            <a:spcAft>
              <a:spcPct val="35000"/>
            </a:spcAft>
            <a:buNone/>
          </a:pPr>
          <a:r>
            <a:rPr lang="en-US" sz="2500" kern="1200"/>
            <a:t>Steer</a:t>
          </a:r>
        </a:p>
      </dsp:txBody>
      <dsp:txXfrm>
        <a:off x="7963901" y="211187"/>
        <a:ext cx="2544259" cy="763277"/>
      </dsp:txXfrm>
    </dsp:sp>
    <dsp:sp modelId="{A0CEF601-E976-994F-AECA-FA3B710F1FCD}">
      <dsp:nvSpPr>
        <dsp:cNvPr id="0" name=""/>
        <dsp:cNvSpPr/>
      </dsp:nvSpPr>
      <dsp:spPr>
        <a:xfrm>
          <a:off x="7963901" y="974465"/>
          <a:ext cx="2544259" cy="3166890"/>
        </a:xfrm>
        <a:prstGeom prst="rect">
          <a:avLst/>
        </a:prstGeom>
        <a:solidFill>
          <a:schemeClr val="accent5">
            <a:tint val="40000"/>
            <a:alpha val="90000"/>
            <a:hueOff val="-6739762"/>
            <a:satOff val="-22832"/>
            <a:lumOff val="-2928"/>
            <a:alphaOff val="0"/>
          </a:schemeClr>
        </a:solidFill>
        <a:ln w="12700" cap="flat" cmpd="sng" algn="ctr">
          <a:solidFill>
            <a:schemeClr val="accent5">
              <a:tint val="40000"/>
              <a:alpha val="90000"/>
              <a:hueOff val="-6739762"/>
              <a:satOff val="-22832"/>
              <a:lumOff val="-292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1316" tIns="251316" rIns="251316" bIns="251316" numCol="1" spcCol="1270" anchor="t" anchorCtr="0">
          <a:noAutofit/>
        </a:bodyPr>
        <a:lstStyle/>
        <a:p>
          <a:pPr marL="0" lvl="0" indent="0" algn="l" defTabSz="844550">
            <a:lnSpc>
              <a:spcPct val="90000"/>
            </a:lnSpc>
            <a:spcBef>
              <a:spcPct val="0"/>
            </a:spcBef>
            <a:spcAft>
              <a:spcPct val="35000"/>
            </a:spcAft>
            <a:buNone/>
          </a:pPr>
          <a:r>
            <a:rPr lang="en-US" sz="1900" b="1" kern="1200"/>
            <a:t>Conciliatory tone: </a:t>
          </a:r>
          <a:r>
            <a:rPr lang="en-US" sz="1900" kern="1200"/>
            <a:t>Steer toward solutions/ resolutions over divisions/ conflict. Don’t be a venue for shouting and finger-pointing, but instead strive to be seen as constructive.</a:t>
          </a:r>
        </a:p>
      </dsp:txBody>
      <dsp:txXfrm>
        <a:off x="7963901" y="974465"/>
        <a:ext cx="2544259" cy="316689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16/7/layout/HorizontalActionList">
  <dgm:title val="Horizontal Action List"/>
  <dgm:desc val="Used to show non-sequential or grouped lists of information. Works well with large amounts of text. All text has the same level of emphasis, and direction is not implied."/>
  <dgm:catLst>
    <dgm:cat type="list"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54"/>
      <dgm:constr type="primFontSz" for="des" forName="desTx" refType="primFontSz" refFor="des" refForName="parTx" op="lte" fact="0.75"/>
      <dgm:constr type="h" for="des" forName="desTx" op="equ"/>
      <dgm:constr type="w" for="ch" forName="space" op="equ" val="3"/>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varLst>
          <dgm:alg type="tx"/>
          <dgm:shape xmlns:r="http://schemas.openxmlformats.org/officeDocument/2006/relationships" type="rect" r:blip="">
            <dgm:adjLst/>
          </dgm:shape>
          <dgm:presOf axis="self" ptType="node"/>
          <dgm:constrLst>
            <dgm:constr type="h" refType="w" op="lte" fact="0.3"/>
            <dgm:constr type="h"/>
            <dgm:constr type="tMarg" refType="w" fact="0.224"/>
            <dgm:constr type="bMarg" refType="w" fact="0.224"/>
            <dgm:constr type="lMarg" refType="w" fact="0.224"/>
            <dgm:constr type="rMarg" refType="w" fact="0.224"/>
          </dgm:constrLst>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8"/>
            <dgm:constr type="tMarg" refType="w" fact="0.28"/>
            <dgm:constr type="bMarg" refType="w" fact="0.28"/>
            <dgm:constr type="lMarg" refType="w" fact="0.28"/>
            <dgm:constr type="rMarg" refType="w" fact="0.28"/>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11E764-33E3-5A4B-8331-DE4DB2D830C4}" type="datetimeFigureOut">
              <a:rPr lang="en-US" smtClean="0"/>
              <a:t>6/7/2022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E57E1A-FC2E-B14D-9C3F-C0EA9190E03E}" type="slidenum">
              <a:rPr lang="en-US" smtClean="0"/>
              <a:t>‹#›</a:t>
            </a:fld>
            <a:endParaRPr lang="en-US"/>
          </a:p>
        </p:txBody>
      </p:sp>
    </p:spTree>
    <p:extLst>
      <p:ext uri="{BB962C8B-B14F-4D97-AF65-F5344CB8AC3E}">
        <p14:creationId xmlns:p14="http://schemas.microsoft.com/office/powerpoint/2010/main" val="3980869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Tennessean won’t run anything that denies the dignity of another person. We are a place of reconciliation and constructiveness. </a:t>
            </a:r>
          </a:p>
        </p:txBody>
      </p:sp>
      <p:sp>
        <p:nvSpPr>
          <p:cNvPr id="4" name="Slide Number Placeholder 3"/>
          <p:cNvSpPr>
            <a:spLocks noGrp="1"/>
          </p:cNvSpPr>
          <p:nvPr>
            <p:ph type="sldNum" sz="quarter" idx="5"/>
          </p:nvPr>
        </p:nvSpPr>
        <p:spPr/>
        <p:txBody>
          <a:bodyPr/>
          <a:lstStyle/>
          <a:p>
            <a:fld id="{79E57E1A-FC2E-B14D-9C3F-C0EA9190E03E}" type="slidenum">
              <a:rPr lang="en-US" smtClean="0"/>
              <a:t>5</a:t>
            </a:fld>
            <a:endParaRPr lang="en-US"/>
          </a:p>
        </p:txBody>
      </p:sp>
    </p:spTree>
    <p:extLst>
      <p:ext uri="{BB962C8B-B14F-4D97-AF65-F5344CB8AC3E}">
        <p14:creationId xmlns:p14="http://schemas.microsoft.com/office/powerpoint/2010/main" val="3008741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https://</a:t>
            </a:r>
            <a:r>
              <a:rPr lang="en-US" err="1"/>
              <a:t>www.desmoinesregister.com</a:t>
            </a:r>
            <a:r>
              <a:rPr lang="en-US"/>
              <a:t>/story/opinion/columnists/2022/03/13/opinion-section-content-print-changes/6985888001/</a:t>
            </a:r>
          </a:p>
        </p:txBody>
      </p:sp>
      <p:sp>
        <p:nvSpPr>
          <p:cNvPr id="4" name="Slide Number Placeholder 3"/>
          <p:cNvSpPr>
            <a:spLocks noGrp="1"/>
          </p:cNvSpPr>
          <p:nvPr>
            <p:ph type="sldNum" sz="quarter" idx="5"/>
          </p:nvPr>
        </p:nvSpPr>
        <p:spPr/>
        <p:txBody>
          <a:bodyPr/>
          <a:lstStyle/>
          <a:p>
            <a:fld id="{79E57E1A-FC2E-B14D-9C3F-C0EA9190E03E}" type="slidenum">
              <a:rPr lang="en-US" smtClean="0"/>
              <a:t>7</a:t>
            </a:fld>
            <a:endParaRPr lang="en-US"/>
          </a:p>
        </p:txBody>
      </p:sp>
    </p:spTree>
    <p:extLst>
      <p:ext uri="{BB962C8B-B14F-4D97-AF65-F5344CB8AC3E}">
        <p14:creationId xmlns:p14="http://schemas.microsoft.com/office/powerpoint/2010/main" val="343989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2020 Tennessee press association best editorial of the year</a:t>
            </a:r>
          </a:p>
        </p:txBody>
      </p:sp>
      <p:sp>
        <p:nvSpPr>
          <p:cNvPr id="4" name="Slide Number Placeholder 3"/>
          <p:cNvSpPr>
            <a:spLocks noGrp="1"/>
          </p:cNvSpPr>
          <p:nvPr>
            <p:ph type="sldNum" sz="quarter" idx="5"/>
          </p:nvPr>
        </p:nvSpPr>
        <p:spPr/>
        <p:txBody>
          <a:bodyPr/>
          <a:lstStyle/>
          <a:p>
            <a:fld id="{79E57E1A-FC2E-B14D-9C3F-C0EA9190E03E}" type="slidenum">
              <a:rPr lang="en-US" smtClean="0"/>
              <a:t>9</a:t>
            </a:fld>
            <a:endParaRPr lang="en-US"/>
          </a:p>
        </p:txBody>
      </p:sp>
    </p:spTree>
    <p:extLst>
      <p:ext uri="{BB962C8B-B14F-4D97-AF65-F5344CB8AC3E}">
        <p14:creationId xmlns:p14="http://schemas.microsoft.com/office/powerpoint/2010/main" val="1500579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58D0-DBCE-584A-8DAD-33980603091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527CCE9-5D10-DB4A-87FA-ADD01A8500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D09C1A2-2AE7-4244-9AC6-95F4659C8614}"/>
              </a:ext>
            </a:extLst>
          </p:cNvPr>
          <p:cNvSpPr>
            <a:spLocks noGrp="1"/>
          </p:cNvSpPr>
          <p:nvPr>
            <p:ph type="dt" sz="half" idx="10"/>
          </p:nvPr>
        </p:nvSpPr>
        <p:spPr/>
        <p:txBody>
          <a:bodyPr/>
          <a:lstStyle/>
          <a:p>
            <a:fld id="{76F08AF7-1DC7-6146-A9A4-185BE93FDA35}" type="datetimeFigureOut">
              <a:rPr lang="en-US" smtClean="0"/>
              <a:t>6/7/2022</a:t>
            </a:fld>
            <a:endParaRPr lang="en-US"/>
          </a:p>
        </p:txBody>
      </p:sp>
      <p:sp>
        <p:nvSpPr>
          <p:cNvPr id="5" name="Footer Placeholder 4">
            <a:extLst>
              <a:ext uri="{FF2B5EF4-FFF2-40B4-BE49-F238E27FC236}">
                <a16:creationId xmlns:a16="http://schemas.microsoft.com/office/drawing/2014/main" id="{F57D7D51-9AFB-0248-96A0-2A8704646A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C18414-5B98-1E41-AB08-DB864A94C7E0}"/>
              </a:ext>
            </a:extLst>
          </p:cNvPr>
          <p:cNvSpPr>
            <a:spLocks noGrp="1"/>
          </p:cNvSpPr>
          <p:nvPr>
            <p:ph type="sldNum" sz="quarter" idx="12"/>
          </p:nvPr>
        </p:nvSpPr>
        <p:spPr/>
        <p:txBody>
          <a:bodyPr/>
          <a:lstStyle/>
          <a:p>
            <a:fld id="{55EC7FB8-0C74-6F48-97DF-5BE364B59275}" type="slidenum">
              <a:rPr lang="en-US" smtClean="0"/>
              <a:t>‹#›</a:t>
            </a:fld>
            <a:endParaRPr lang="en-US"/>
          </a:p>
        </p:txBody>
      </p:sp>
    </p:spTree>
    <p:extLst>
      <p:ext uri="{BB962C8B-B14F-4D97-AF65-F5344CB8AC3E}">
        <p14:creationId xmlns:p14="http://schemas.microsoft.com/office/powerpoint/2010/main" val="3246850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F4238-0241-4543-9507-FC5095E99AB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98DE01E-157A-5A49-A329-1F8D41E74C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BF1D16-1186-8941-81C8-1FF65E7B5FA8}"/>
              </a:ext>
            </a:extLst>
          </p:cNvPr>
          <p:cNvSpPr>
            <a:spLocks noGrp="1"/>
          </p:cNvSpPr>
          <p:nvPr>
            <p:ph type="dt" sz="half" idx="10"/>
          </p:nvPr>
        </p:nvSpPr>
        <p:spPr/>
        <p:txBody>
          <a:bodyPr/>
          <a:lstStyle/>
          <a:p>
            <a:fld id="{76F08AF7-1DC7-6146-A9A4-185BE93FDA35}" type="datetimeFigureOut">
              <a:rPr lang="en-US" smtClean="0"/>
              <a:t>6/7/2022</a:t>
            </a:fld>
            <a:endParaRPr lang="en-US"/>
          </a:p>
        </p:txBody>
      </p:sp>
      <p:sp>
        <p:nvSpPr>
          <p:cNvPr id="5" name="Footer Placeholder 4">
            <a:extLst>
              <a:ext uri="{FF2B5EF4-FFF2-40B4-BE49-F238E27FC236}">
                <a16:creationId xmlns:a16="http://schemas.microsoft.com/office/drawing/2014/main" id="{5AFB7459-E571-8E4E-879B-D71171EFEC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034D6B3-8AB6-4147-B998-70D83972D7E9}"/>
              </a:ext>
            </a:extLst>
          </p:cNvPr>
          <p:cNvSpPr>
            <a:spLocks noGrp="1"/>
          </p:cNvSpPr>
          <p:nvPr>
            <p:ph type="sldNum" sz="quarter" idx="12"/>
          </p:nvPr>
        </p:nvSpPr>
        <p:spPr/>
        <p:txBody>
          <a:bodyPr/>
          <a:lstStyle/>
          <a:p>
            <a:fld id="{55EC7FB8-0C74-6F48-97DF-5BE364B59275}" type="slidenum">
              <a:rPr lang="en-US" smtClean="0"/>
              <a:t>‹#›</a:t>
            </a:fld>
            <a:endParaRPr lang="en-US"/>
          </a:p>
        </p:txBody>
      </p:sp>
    </p:spTree>
    <p:extLst>
      <p:ext uri="{BB962C8B-B14F-4D97-AF65-F5344CB8AC3E}">
        <p14:creationId xmlns:p14="http://schemas.microsoft.com/office/powerpoint/2010/main" val="15019007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F7C86B-2EDA-604C-B81E-87B6D164977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9508943-2BFC-D242-AF36-A56FD7878C7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049AD5-8BC1-0841-AEE9-A30D4025850C}"/>
              </a:ext>
            </a:extLst>
          </p:cNvPr>
          <p:cNvSpPr>
            <a:spLocks noGrp="1"/>
          </p:cNvSpPr>
          <p:nvPr>
            <p:ph type="dt" sz="half" idx="10"/>
          </p:nvPr>
        </p:nvSpPr>
        <p:spPr/>
        <p:txBody>
          <a:bodyPr/>
          <a:lstStyle/>
          <a:p>
            <a:fld id="{76F08AF7-1DC7-6146-A9A4-185BE93FDA35}" type="datetimeFigureOut">
              <a:rPr lang="en-US" smtClean="0"/>
              <a:t>6/7/2022</a:t>
            </a:fld>
            <a:endParaRPr lang="en-US"/>
          </a:p>
        </p:txBody>
      </p:sp>
      <p:sp>
        <p:nvSpPr>
          <p:cNvPr id="5" name="Footer Placeholder 4">
            <a:extLst>
              <a:ext uri="{FF2B5EF4-FFF2-40B4-BE49-F238E27FC236}">
                <a16:creationId xmlns:a16="http://schemas.microsoft.com/office/drawing/2014/main" id="{76946B4E-2506-C940-9A52-FA8DFABEAB4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FE23B7-E975-CA46-B163-6B59FD9742DD}"/>
              </a:ext>
            </a:extLst>
          </p:cNvPr>
          <p:cNvSpPr>
            <a:spLocks noGrp="1"/>
          </p:cNvSpPr>
          <p:nvPr>
            <p:ph type="sldNum" sz="quarter" idx="12"/>
          </p:nvPr>
        </p:nvSpPr>
        <p:spPr/>
        <p:txBody>
          <a:bodyPr/>
          <a:lstStyle/>
          <a:p>
            <a:fld id="{55EC7FB8-0C74-6F48-97DF-5BE364B59275}" type="slidenum">
              <a:rPr lang="en-US" smtClean="0"/>
              <a:t>‹#›</a:t>
            </a:fld>
            <a:endParaRPr lang="en-US"/>
          </a:p>
        </p:txBody>
      </p:sp>
    </p:spTree>
    <p:extLst>
      <p:ext uri="{BB962C8B-B14F-4D97-AF65-F5344CB8AC3E}">
        <p14:creationId xmlns:p14="http://schemas.microsoft.com/office/powerpoint/2010/main" val="631802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F48E2-66F1-224F-B468-5A682100CA9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E757232-ADBD-9E4D-9313-8BCBBAC7B5C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669FFF-A2B9-124D-9C20-BA105BE4DF3E}"/>
              </a:ext>
            </a:extLst>
          </p:cNvPr>
          <p:cNvSpPr>
            <a:spLocks noGrp="1"/>
          </p:cNvSpPr>
          <p:nvPr>
            <p:ph type="dt" sz="half" idx="10"/>
          </p:nvPr>
        </p:nvSpPr>
        <p:spPr/>
        <p:txBody>
          <a:bodyPr/>
          <a:lstStyle/>
          <a:p>
            <a:fld id="{76F08AF7-1DC7-6146-A9A4-185BE93FDA35}" type="datetimeFigureOut">
              <a:rPr lang="en-US" smtClean="0"/>
              <a:t>6/7/2022</a:t>
            </a:fld>
            <a:endParaRPr lang="en-US"/>
          </a:p>
        </p:txBody>
      </p:sp>
      <p:sp>
        <p:nvSpPr>
          <p:cNvPr id="5" name="Footer Placeholder 4">
            <a:extLst>
              <a:ext uri="{FF2B5EF4-FFF2-40B4-BE49-F238E27FC236}">
                <a16:creationId xmlns:a16="http://schemas.microsoft.com/office/drawing/2014/main" id="{87C2240F-FB7E-3843-AB6D-D1D5AE31EB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95690F-3D89-8D43-AB34-C1999B0FD2D1}"/>
              </a:ext>
            </a:extLst>
          </p:cNvPr>
          <p:cNvSpPr>
            <a:spLocks noGrp="1"/>
          </p:cNvSpPr>
          <p:nvPr>
            <p:ph type="sldNum" sz="quarter" idx="12"/>
          </p:nvPr>
        </p:nvSpPr>
        <p:spPr/>
        <p:txBody>
          <a:bodyPr/>
          <a:lstStyle/>
          <a:p>
            <a:fld id="{55EC7FB8-0C74-6F48-97DF-5BE364B59275}" type="slidenum">
              <a:rPr lang="en-US" smtClean="0"/>
              <a:t>‹#›</a:t>
            </a:fld>
            <a:endParaRPr lang="en-US"/>
          </a:p>
        </p:txBody>
      </p:sp>
    </p:spTree>
    <p:extLst>
      <p:ext uri="{BB962C8B-B14F-4D97-AF65-F5344CB8AC3E}">
        <p14:creationId xmlns:p14="http://schemas.microsoft.com/office/powerpoint/2010/main" val="4221774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131C5-5C5A-1A43-837D-FF638405399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515B8DD-C410-434F-BD05-CE664457143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A237E34-2A88-764C-8EE9-D1338B5F9AAE}"/>
              </a:ext>
            </a:extLst>
          </p:cNvPr>
          <p:cNvSpPr>
            <a:spLocks noGrp="1"/>
          </p:cNvSpPr>
          <p:nvPr>
            <p:ph type="dt" sz="half" idx="10"/>
          </p:nvPr>
        </p:nvSpPr>
        <p:spPr/>
        <p:txBody>
          <a:bodyPr/>
          <a:lstStyle/>
          <a:p>
            <a:fld id="{76F08AF7-1DC7-6146-A9A4-185BE93FDA35}" type="datetimeFigureOut">
              <a:rPr lang="en-US" smtClean="0"/>
              <a:t>6/7/2022</a:t>
            </a:fld>
            <a:endParaRPr lang="en-US"/>
          </a:p>
        </p:txBody>
      </p:sp>
      <p:sp>
        <p:nvSpPr>
          <p:cNvPr id="5" name="Footer Placeholder 4">
            <a:extLst>
              <a:ext uri="{FF2B5EF4-FFF2-40B4-BE49-F238E27FC236}">
                <a16:creationId xmlns:a16="http://schemas.microsoft.com/office/drawing/2014/main" id="{5E9BF6D8-90E3-A44E-A0AA-EED1AE78B2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F749AD-17B4-A643-AD83-6FAE262E3883}"/>
              </a:ext>
            </a:extLst>
          </p:cNvPr>
          <p:cNvSpPr>
            <a:spLocks noGrp="1"/>
          </p:cNvSpPr>
          <p:nvPr>
            <p:ph type="sldNum" sz="quarter" idx="12"/>
          </p:nvPr>
        </p:nvSpPr>
        <p:spPr/>
        <p:txBody>
          <a:bodyPr/>
          <a:lstStyle/>
          <a:p>
            <a:fld id="{55EC7FB8-0C74-6F48-97DF-5BE364B59275}" type="slidenum">
              <a:rPr lang="en-US" smtClean="0"/>
              <a:t>‹#›</a:t>
            </a:fld>
            <a:endParaRPr lang="en-US"/>
          </a:p>
        </p:txBody>
      </p:sp>
    </p:spTree>
    <p:extLst>
      <p:ext uri="{BB962C8B-B14F-4D97-AF65-F5344CB8AC3E}">
        <p14:creationId xmlns:p14="http://schemas.microsoft.com/office/powerpoint/2010/main" val="669716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28D75-E6AE-6648-BAA5-145D65452ED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09A976A-F3FF-0542-B1F6-ABF404E30D7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D07F443-8719-674D-A843-54F1FF6441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52A59DA-A1A8-2342-A1A3-79EFCC9E5C30}"/>
              </a:ext>
            </a:extLst>
          </p:cNvPr>
          <p:cNvSpPr>
            <a:spLocks noGrp="1"/>
          </p:cNvSpPr>
          <p:nvPr>
            <p:ph type="dt" sz="half" idx="10"/>
          </p:nvPr>
        </p:nvSpPr>
        <p:spPr/>
        <p:txBody>
          <a:bodyPr/>
          <a:lstStyle/>
          <a:p>
            <a:fld id="{76F08AF7-1DC7-6146-A9A4-185BE93FDA35}" type="datetimeFigureOut">
              <a:rPr lang="en-US" smtClean="0"/>
              <a:t>6/7/2022</a:t>
            </a:fld>
            <a:endParaRPr lang="en-US"/>
          </a:p>
        </p:txBody>
      </p:sp>
      <p:sp>
        <p:nvSpPr>
          <p:cNvPr id="6" name="Footer Placeholder 5">
            <a:extLst>
              <a:ext uri="{FF2B5EF4-FFF2-40B4-BE49-F238E27FC236}">
                <a16:creationId xmlns:a16="http://schemas.microsoft.com/office/drawing/2014/main" id="{208A93C6-7C79-B644-AE84-AA4E45FA962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7F2853-1649-994C-8EB0-BAD964933C1F}"/>
              </a:ext>
            </a:extLst>
          </p:cNvPr>
          <p:cNvSpPr>
            <a:spLocks noGrp="1"/>
          </p:cNvSpPr>
          <p:nvPr>
            <p:ph type="sldNum" sz="quarter" idx="12"/>
          </p:nvPr>
        </p:nvSpPr>
        <p:spPr/>
        <p:txBody>
          <a:bodyPr/>
          <a:lstStyle/>
          <a:p>
            <a:fld id="{55EC7FB8-0C74-6F48-97DF-5BE364B59275}" type="slidenum">
              <a:rPr lang="en-US" smtClean="0"/>
              <a:t>‹#›</a:t>
            </a:fld>
            <a:endParaRPr lang="en-US"/>
          </a:p>
        </p:txBody>
      </p:sp>
    </p:spTree>
    <p:extLst>
      <p:ext uri="{BB962C8B-B14F-4D97-AF65-F5344CB8AC3E}">
        <p14:creationId xmlns:p14="http://schemas.microsoft.com/office/powerpoint/2010/main" val="1578903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DEE24E-95A0-C84E-9536-204D60678BB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DE41705-0A91-6B46-A1DA-7C94B8972D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FDF1939-8E67-A341-B720-1E4B29B3955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3E5D4C8-2CC1-0849-8432-7D19AE44407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C548B1C-0DFE-6646-86CF-7076D4B6B96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3BC33D9-B385-A146-94A8-322EDDC03F2E}"/>
              </a:ext>
            </a:extLst>
          </p:cNvPr>
          <p:cNvSpPr>
            <a:spLocks noGrp="1"/>
          </p:cNvSpPr>
          <p:nvPr>
            <p:ph type="dt" sz="half" idx="10"/>
          </p:nvPr>
        </p:nvSpPr>
        <p:spPr/>
        <p:txBody>
          <a:bodyPr/>
          <a:lstStyle/>
          <a:p>
            <a:fld id="{76F08AF7-1DC7-6146-A9A4-185BE93FDA35}" type="datetimeFigureOut">
              <a:rPr lang="en-US" smtClean="0"/>
              <a:t>6/7/2022</a:t>
            </a:fld>
            <a:endParaRPr lang="en-US"/>
          </a:p>
        </p:txBody>
      </p:sp>
      <p:sp>
        <p:nvSpPr>
          <p:cNvPr id="8" name="Footer Placeholder 7">
            <a:extLst>
              <a:ext uri="{FF2B5EF4-FFF2-40B4-BE49-F238E27FC236}">
                <a16:creationId xmlns:a16="http://schemas.microsoft.com/office/drawing/2014/main" id="{6F9E45F1-1818-8D4A-8679-4FFA0C832B4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5D0DEB0-6B0A-6F4A-9519-9AADC8BE5D0B}"/>
              </a:ext>
            </a:extLst>
          </p:cNvPr>
          <p:cNvSpPr>
            <a:spLocks noGrp="1"/>
          </p:cNvSpPr>
          <p:nvPr>
            <p:ph type="sldNum" sz="quarter" idx="12"/>
          </p:nvPr>
        </p:nvSpPr>
        <p:spPr/>
        <p:txBody>
          <a:bodyPr/>
          <a:lstStyle/>
          <a:p>
            <a:fld id="{55EC7FB8-0C74-6F48-97DF-5BE364B59275}" type="slidenum">
              <a:rPr lang="en-US" smtClean="0"/>
              <a:t>‹#›</a:t>
            </a:fld>
            <a:endParaRPr lang="en-US"/>
          </a:p>
        </p:txBody>
      </p:sp>
    </p:spTree>
    <p:extLst>
      <p:ext uri="{BB962C8B-B14F-4D97-AF65-F5344CB8AC3E}">
        <p14:creationId xmlns:p14="http://schemas.microsoft.com/office/powerpoint/2010/main" val="32570445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C5174-27B8-124C-BD1E-E5C90178827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255E4F5-D12D-0343-A269-D0D3CB6BFF7B}"/>
              </a:ext>
            </a:extLst>
          </p:cNvPr>
          <p:cNvSpPr>
            <a:spLocks noGrp="1"/>
          </p:cNvSpPr>
          <p:nvPr>
            <p:ph type="dt" sz="half" idx="10"/>
          </p:nvPr>
        </p:nvSpPr>
        <p:spPr/>
        <p:txBody>
          <a:bodyPr/>
          <a:lstStyle/>
          <a:p>
            <a:fld id="{76F08AF7-1DC7-6146-A9A4-185BE93FDA35}" type="datetimeFigureOut">
              <a:rPr lang="en-US" smtClean="0"/>
              <a:t>6/7/2022</a:t>
            </a:fld>
            <a:endParaRPr lang="en-US"/>
          </a:p>
        </p:txBody>
      </p:sp>
      <p:sp>
        <p:nvSpPr>
          <p:cNvPr id="4" name="Footer Placeholder 3">
            <a:extLst>
              <a:ext uri="{FF2B5EF4-FFF2-40B4-BE49-F238E27FC236}">
                <a16:creationId xmlns:a16="http://schemas.microsoft.com/office/drawing/2014/main" id="{2936FF20-3406-EC40-A9B0-22E894EF2CF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287BD92-6CC1-0848-BDF3-273269228B65}"/>
              </a:ext>
            </a:extLst>
          </p:cNvPr>
          <p:cNvSpPr>
            <a:spLocks noGrp="1"/>
          </p:cNvSpPr>
          <p:nvPr>
            <p:ph type="sldNum" sz="quarter" idx="12"/>
          </p:nvPr>
        </p:nvSpPr>
        <p:spPr/>
        <p:txBody>
          <a:bodyPr/>
          <a:lstStyle/>
          <a:p>
            <a:fld id="{55EC7FB8-0C74-6F48-97DF-5BE364B59275}" type="slidenum">
              <a:rPr lang="en-US" smtClean="0"/>
              <a:t>‹#›</a:t>
            </a:fld>
            <a:endParaRPr lang="en-US"/>
          </a:p>
        </p:txBody>
      </p:sp>
    </p:spTree>
    <p:extLst>
      <p:ext uri="{BB962C8B-B14F-4D97-AF65-F5344CB8AC3E}">
        <p14:creationId xmlns:p14="http://schemas.microsoft.com/office/powerpoint/2010/main" val="1113643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254CB30-92A0-7840-8183-8A68D22E7E9B}"/>
              </a:ext>
            </a:extLst>
          </p:cNvPr>
          <p:cNvSpPr>
            <a:spLocks noGrp="1"/>
          </p:cNvSpPr>
          <p:nvPr>
            <p:ph type="dt" sz="half" idx="10"/>
          </p:nvPr>
        </p:nvSpPr>
        <p:spPr/>
        <p:txBody>
          <a:bodyPr/>
          <a:lstStyle/>
          <a:p>
            <a:fld id="{76F08AF7-1DC7-6146-A9A4-185BE93FDA35}" type="datetimeFigureOut">
              <a:rPr lang="en-US" smtClean="0"/>
              <a:t>6/7/2022</a:t>
            </a:fld>
            <a:endParaRPr lang="en-US"/>
          </a:p>
        </p:txBody>
      </p:sp>
      <p:sp>
        <p:nvSpPr>
          <p:cNvPr id="3" name="Footer Placeholder 2">
            <a:extLst>
              <a:ext uri="{FF2B5EF4-FFF2-40B4-BE49-F238E27FC236}">
                <a16:creationId xmlns:a16="http://schemas.microsoft.com/office/drawing/2014/main" id="{E97F2FBF-3054-E941-9D11-EE66FE7E098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7290208-9B11-BC41-BB78-E63F3C132881}"/>
              </a:ext>
            </a:extLst>
          </p:cNvPr>
          <p:cNvSpPr>
            <a:spLocks noGrp="1"/>
          </p:cNvSpPr>
          <p:nvPr>
            <p:ph type="sldNum" sz="quarter" idx="12"/>
          </p:nvPr>
        </p:nvSpPr>
        <p:spPr/>
        <p:txBody>
          <a:bodyPr/>
          <a:lstStyle/>
          <a:p>
            <a:fld id="{55EC7FB8-0C74-6F48-97DF-5BE364B59275}" type="slidenum">
              <a:rPr lang="en-US" smtClean="0"/>
              <a:t>‹#›</a:t>
            </a:fld>
            <a:endParaRPr lang="en-US"/>
          </a:p>
        </p:txBody>
      </p:sp>
    </p:spTree>
    <p:extLst>
      <p:ext uri="{BB962C8B-B14F-4D97-AF65-F5344CB8AC3E}">
        <p14:creationId xmlns:p14="http://schemas.microsoft.com/office/powerpoint/2010/main" val="2314066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B4A77-F540-D04E-B4CF-BE51CCD968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8B61B25-DB6D-544D-8AB5-A25671167CE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8EEAD3B-A581-D544-ADF0-7C5AC1D0F0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EC8BBF8-79FB-D546-8246-77E618ACF64E}"/>
              </a:ext>
            </a:extLst>
          </p:cNvPr>
          <p:cNvSpPr>
            <a:spLocks noGrp="1"/>
          </p:cNvSpPr>
          <p:nvPr>
            <p:ph type="dt" sz="half" idx="10"/>
          </p:nvPr>
        </p:nvSpPr>
        <p:spPr/>
        <p:txBody>
          <a:bodyPr/>
          <a:lstStyle/>
          <a:p>
            <a:fld id="{76F08AF7-1DC7-6146-A9A4-185BE93FDA35}" type="datetimeFigureOut">
              <a:rPr lang="en-US" smtClean="0"/>
              <a:t>6/7/2022</a:t>
            </a:fld>
            <a:endParaRPr lang="en-US"/>
          </a:p>
        </p:txBody>
      </p:sp>
      <p:sp>
        <p:nvSpPr>
          <p:cNvPr id="6" name="Footer Placeholder 5">
            <a:extLst>
              <a:ext uri="{FF2B5EF4-FFF2-40B4-BE49-F238E27FC236}">
                <a16:creationId xmlns:a16="http://schemas.microsoft.com/office/drawing/2014/main" id="{47AF6B28-F1AA-A946-864D-62CC2C13DF1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DEA90AB-8251-584D-8214-AFBDBDC45916}"/>
              </a:ext>
            </a:extLst>
          </p:cNvPr>
          <p:cNvSpPr>
            <a:spLocks noGrp="1"/>
          </p:cNvSpPr>
          <p:nvPr>
            <p:ph type="sldNum" sz="quarter" idx="12"/>
          </p:nvPr>
        </p:nvSpPr>
        <p:spPr/>
        <p:txBody>
          <a:bodyPr/>
          <a:lstStyle/>
          <a:p>
            <a:fld id="{55EC7FB8-0C74-6F48-97DF-5BE364B59275}" type="slidenum">
              <a:rPr lang="en-US" smtClean="0"/>
              <a:t>‹#›</a:t>
            </a:fld>
            <a:endParaRPr lang="en-US"/>
          </a:p>
        </p:txBody>
      </p:sp>
    </p:spTree>
    <p:extLst>
      <p:ext uri="{BB962C8B-B14F-4D97-AF65-F5344CB8AC3E}">
        <p14:creationId xmlns:p14="http://schemas.microsoft.com/office/powerpoint/2010/main" val="724850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4EA5B-0B97-D645-91A1-9AC2B53FA51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D0ED305-DEFF-3A4B-BBC4-F492E1BBEA0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1CEC109-2514-E74B-99FA-D9A470E0AB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4804F7A-CEEC-4E4D-9B9D-6563192BF6F8}"/>
              </a:ext>
            </a:extLst>
          </p:cNvPr>
          <p:cNvSpPr>
            <a:spLocks noGrp="1"/>
          </p:cNvSpPr>
          <p:nvPr>
            <p:ph type="dt" sz="half" idx="10"/>
          </p:nvPr>
        </p:nvSpPr>
        <p:spPr/>
        <p:txBody>
          <a:bodyPr/>
          <a:lstStyle/>
          <a:p>
            <a:fld id="{76F08AF7-1DC7-6146-A9A4-185BE93FDA35}" type="datetimeFigureOut">
              <a:rPr lang="en-US" smtClean="0"/>
              <a:t>6/7/2022</a:t>
            </a:fld>
            <a:endParaRPr lang="en-US"/>
          </a:p>
        </p:txBody>
      </p:sp>
      <p:sp>
        <p:nvSpPr>
          <p:cNvPr id="6" name="Footer Placeholder 5">
            <a:extLst>
              <a:ext uri="{FF2B5EF4-FFF2-40B4-BE49-F238E27FC236}">
                <a16:creationId xmlns:a16="http://schemas.microsoft.com/office/drawing/2014/main" id="{4AF013C9-A5E2-9C44-B0AB-D6066AED5B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BC0808-A2FC-F440-8F59-690E5560FBFC}"/>
              </a:ext>
            </a:extLst>
          </p:cNvPr>
          <p:cNvSpPr>
            <a:spLocks noGrp="1"/>
          </p:cNvSpPr>
          <p:nvPr>
            <p:ph type="sldNum" sz="quarter" idx="12"/>
          </p:nvPr>
        </p:nvSpPr>
        <p:spPr/>
        <p:txBody>
          <a:bodyPr/>
          <a:lstStyle/>
          <a:p>
            <a:fld id="{55EC7FB8-0C74-6F48-97DF-5BE364B59275}" type="slidenum">
              <a:rPr lang="en-US" smtClean="0"/>
              <a:t>‹#›</a:t>
            </a:fld>
            <a:endParaRPr lang="en-US"/>
          </a:p>
        </p:txBody>
      </p:sp>
    </p:spTree>
    <p:extLst>
      <p:ext uri="{BB962C8B-B14F-4D97-AF65-F5344CB8AC3E}">
        <p14:creationId xmlns:p14="http://schemas.microsoft.com/office/powerpoint/2010/main" val="37380625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D150F2-55D6-1D41-B4D3-0199DE49D27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D930804-B6AF-534E-AB34-5DC44D5653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7A7E31-2C6E-3D4F-B435-D7CD647AF0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F08AF7-1DC7-6146-A9A4-185BE93FDA35}" type="datetimeFigureOut">
              <a:rPr lang="en-US" smtClean="0"/>
              <a:t>6/7/2022</a:t>
            </a:fld>
            <a:endParaRPr lang="en-US"/>
          </a:p>
        </p:txBody>
      </p:sp>
      <p:sp>
        <p:nvSpPr>
          <p:cNvPr id="5" name="Footer Placeholder 4">
            <a:extLst>
              <a:ext uri="{FF2B5EF4-FFF2-40B4-BE49-F238E27FC236}">
                <a16:creationId xmlns:a16="http://schemas.microsoft.com/office/drawing/2014/main" id="{8FBC88C7-381D-7349-8EE5-2D5484314C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7BC2C75-6801-EF45-8ADA-ABCB2F0B2BD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C7FB8-0C74-6F48-97DF-5BE364B59275}" type="slidenum">
              <a:rPr lang="en-US" smtClean="0"/>
              <a:t>‹#›</a:t>
            </a:fld>
            <a:endParaRPr lang="en-US"/>
          </a:p>
        </p:txBody>
      </p:sp>
    </p:spTree>
    <p:extLst>
      <p:ext uri="{BB962C8B-B14F-4D97-AF65-F5344CB8AC3E}">
        <p14:creationId xmlns:p14="http://schemas.microsoft.com/office/powerpoint/2010/main" val="18834693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hyperlink" Target="https://www.desmoinesregister.com/story/opinion/columnists/2022/03/13/opinion-section-content-print-changes/6985888001/"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8294908-8B00-4F58-BBBA-20F71A40A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4364C879-1404-4203-8E9D-CC5DE0A62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782" y="-1386168"/>
            <a:ext cx="2424873" cy="3611191"/>
          </a:xfrm>
          <a:custGeom>
            <a:avLst/>
            <a:gdLst>
              <a:gd name="connsiteX0" fmla="*/ 0 w 2424873"/>
              <a:gd name="connsiteY0" fmla="*/ 2424874 h 3611191"/>
              <a:gd name="connsiteX1" fmla="*/ 2424873 w 2424873"/>
              <a:gd name="connsiteY1" fmla="*/ 0 h 3611191"/>
              <a:gd name="connsiteX2" fmla="*/ 2424873 w 2424873"/>
              <a:gd name="connsiteY2" fmla="*/ 3611191 h 3611191"/>
              <a:gd name="connsiteX3" fmla="*/ 1186317 w 2424873"/>
              <a:gd name="connsiteY3" fmla="*/ 3611191 h 3611191"/>
            </a:gdLst>
            <a:ahLst/>
            <a:cxnLst>
              <a:cxn ang="0">
                <a:pos x="connsiteX0" y="connsiteY0"/>
              </a:cxn>
              <a:cxn ang="0">
                <a:pos x="connsiteX1" y="connsiteY1"/>
              </a:cxn>
              <a:cxn ang="0">
                <a:pos x="connsiteX2" y="connsiteY2"/>
              </a:cxn>
              <a:cxn ang="0">
                <a:pos x="connsiteX3" y="connsiteY3"/>
              </a:cxn>
            </a:cxnLst>
            <a:rect l="l" t="t" r="r" b="b"/>
            <a:pathLst>
              <a:path w="2424873" h="3611191">
                <a:moveTo>
                  <a:pt x="0" y="2424874"/>
                </a:moveTo>
                <a:lnTo>
                  <a:pt x="2424873" y="0"/>
                </a:lnTo>
                <a:lnTo>
                  <a:pt x="2424873" y="3611191"/>
                </a:lnTo>
                <a:lnTo>
                  <a:pt x="1186317" y="361119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84617302-4B0D-4351-A6BB-6F0930D94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571000" y="-338582"/>
            <a:ext cx="1635955" cy="1635955"/>
          </a:xfrm>
          <a:custGeom>
            <a:avLst/>
            <a:gdLst>
              <a:gd name="connsiteX0" fmla="*/ 0 w 1635955"/>
              <a:gd name="connsiteY0" fmla="*/ 957987 h 1635955"/>
              <a:gd name="connsiteX1" fmla="*/ 957987 w 1635955"/>
              <a:gd name="connsiteY1" fmla="*/ 0 h 1635955"/>
              <a:gd name="connsiteX2" fmla="*/ 1635955 w 1635955"/>
              <a:gd name="connsiteY2" fmla="*/ 0 h 1635955"/>
              <a:gd name="connsiteX3" fmla="*/ 1635955 w 1635955"/>
              <a:gd name="connsiteY3" fmla="*/ 1635955 h 1635955"/>
              <a:gd name="connsiteX4" fmla="*/ 0 w 1635955"/>
              <a:gd name="connsiteY4" fmla="*/ 1635955 h 1635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955" h="1635955">
                <a:moveTo>
                  <a:pt x="0" y="957987"/>
                </a:moveTo>
                <a:lnTo>
                  <a:pt x="957987" y="0"/>
                </a:lnTo>
                <a:lnTo>
                  <a:pt x="1635955" y="0"/>
                </a:lnTo>
                <a:lnTo>
                  <a:pt x="1635955" y="1635955"/>
                </a:lnTo>
                <a:lnTo>
                  <a:pt x="0" y="1635955"/>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DA2C7802-C2E0-4218-8F89-8DD7CCD2C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7985" y="-6588"/>
            <a:ext cx="4059393" cy="2548110"/>
          </a:xfrm>
          <a:custGeom>
            <a:avLst/>
            <a:gdLst>
              <a:gd name="connsiteX0" fmla="*/ 0 w 4059393"/>
              <a:gd name="connsiteY0" fmla="*/ 1511282 h 2548110"/>
              <a:gd name="connsiteX1" fmla="*/ 1511282 w 4059393"/>
              <a:gd name="connsiteY1" fmla="*/ 0 h 2548110"/>
              <a:gd name="connsiteX2" fmla="*/ 4059393 w 4059393"/>
              <a:gd name="connsiteY2" fmla="*/ 2548110 h 2548110"/>
              <a:gd name="connsiteX3" fmla="*/ 0 w 4059393"/>
              <a:gd name="connsiteY3" fmla="*/ 2548110 h 2548110"/>
            </a:gdLst>
            <a:ahLst/>
            <a:cxnLst>
              <a:cxn ang="0">
                <a:pos x="connsiteX0" y="connsiteY0"/>
              </a:cxn>
              <a:cxn ang="0">
                <a:pos x="connsiteX1" y="connsiteY1"/>
              </a:cxn>
              <a:cxn ang="0">
                <a:pos x="connsiteX2" y="connsiteY2"/>
              </a:cxn>
              <a:cxn ang="0">
                <a:pos x="connsiteX3" y="connsiteY3"/>
              </a:cxn>
            </a:cxnLst>
            <a:rect l="l" t="t" r="r" b="b"/>
            <a:pathLst>
              <a:path w="4059393" h="2548110">
                <a:moveTo>
                  <a:pt x="0" y="1511282"/>
                </a:moveTo>
                <a:lnTo>
                  <a:pt x="1511282" y="0"/>
                </a:lnTo>
                <a:lnTo>
                  <a:pt x="4059393" y="2548110"/>
                </a:lnTo>
                <a:lnTo>
                  <a:pt x="0" y="254811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A6D7111A-21E5-4EE9-8A78-10E5530F0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262924" y="1465780"/>
            <a:ext cx="1185708" cy="118570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A3969E80-A77B-49FC-9122-D89AFD5EE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9557" y="5198743"/>
            <a:ext cx="2444907" cy="2366116"/>
          </a:xfrm>
          <a:custGeom>
            <a:avLst/>
            <a:gdLst>
              <a:gd name="connsiteX0" fmla="*/ 0 w 2203753"/>
              <a:gd name="connsiteY0" fmla="*/ 0 h 2132734"/>
              <a:gd name="connsiteX1" fmla="*/ 2203753 w 2203753"/>
              <a:gd name="connsiteY1" fmla="*/ 0 h 2132734"/>
              <a:gd name="connsiteX2" fmla="*/ 2203753 w 2203753"/>
              <a:gd name="connsiteY2" fmla="*/ 576461 h 2132734"/>
              <a:gd name="connsiteX3" fmla="*/ 647480 w 2203753"/>
              <a:gd name="connsiteY3" fmla="*/ 2132734 h 2132734"/>
              <a:gd name="connsiteX4" fmla="*/ 0 w 2203753"/>
              <a:gd name="connsiteY4" fmla="*/ 1485255 h 2132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753" h="2132734">
                <a:moveTo>
                  <a:pt x="0" y="0"/>
                </a:moveTo>
                <a:lnTo>
                  <a:pt x="2203753" y="0"/>
                </a:lnTo>
                <a:lnTo>
                  <a:pt x="2203753" y="576461"/>
                </a:lnTo>
                <a:lnTo>
                  <a:pt x="647480" y="2132734"/>
                </a:lnTo>
                <a:lnTo>
                  <a:pt x="0" y="148525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Rectangle 19">
            <a:extLst>
              <a:ext uri="{FF2B5EF4-FFF2-40B4-BE49-F238E27FC236}">
                <a16:creationId xmlns:a16="http://schemas.microsoft.com/office/drawing/2014/main" id="{1849CA57-76BD-4CF2-80BA-D7A46A01B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769787" y="5439893"/>
            <a:ext cx="928467" cy="92846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FFFFFF"/>
              </a:solidFill>
              <a:effectLst>
                <a:outerShdw blurRad="38100" dist="38100" dir="2700000" algn="tl">
                  <a:srgbClr val="000000">
                    <a:alpha val="43137"/>
                  </a:srgbClr>
                </a:outerShdw>
              </a:effectLst>
            </a:endParaRPr>
          </a:p>
        </p:txBody>
      </p:sp>
      <p:sp>
        <p:nvSpPr>
          <p:cNvPr id="22" name="Freeform: Shape 21">
            <a:extLst>
              <a:ext uri="{FF2B5EF4-FFF2-40B4-BE49-F238E27FC236}">
                <a16:creationId xmlns:a16="http://schemas.microsoft.com/office/drawing/2014/main" id="{35E9085E-E730-4768-83D4-6CB7E98971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401311" y="734311"/>
            <a:ext cx="5389379" cy="5389379"/>
          </a:xfrm>
          <a:custGeom>
            <a:avLst/>
            <a:gdLst>
              <a:gd name="connsiteX0" fmla="*/ 0 w 5389379"/>
              <a:gd name="connsiteY0" fmla="*/ 540040 h 5389379"/>
              <a:gd name="connsiteX1" fmla="*/ 540040 w 5389379"/>
              <a:gd name="connsiteY1" fmla="*/ 0 h 5389379"/>
              <a:gd name="connsiteX2" fmla="*/ 5389379 w 5389379"/>
              <a:gd name="connsiteY2" fmla="*/ 0 h 5389379"/>
              <a:gd name="connsiteX3" fmla="*/ 5389379 w 5389379"/>
              <a:gd name="connsiteY3" fmla="*/ 4838655 h 5389379"/>
              <a:gd name="connsiteX4" fmla="*/ 4838655 w 5389379"/>
              <a:gd name="connsiteY4" fmla="*/ 5389379 h 5389379"/>
              <a:gd name="connsiteX5" fmla="*/ 0 w 5389379"/>
              <a:gd name="connsiteY5" fmla="*/ 5389379 h 53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9379" h="5389379">
                <a:moveTo>
                  <a:pt x="0" y="540040"/>
                </a:moveTo>
                <a:lnTo>
                  <a:pt x="540040" y="0"/>
                </a:lnTo>
                <a:lnTo>
                  <a:pt x="5389379" y="0"/>
                </a:lnTo>
                <a:lnTo>
                  <a:pt x="5389379" y="4838655"/>
                </a:lnTo>
                <a:lnTo>
                  <a:pt x="4838655" y="5389379"/>
                </a:lnTo>
                <a:lnTo>
                  <a:pt x="0" y="538937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Shape 23">
            <a:extLst>
              <a:ext uri="{FF2B5EF4-FFF2-40B4-BE49-F238E27FC236}">
                <a16:creationId xmlns:a16="http://schemas.microsoft.com/office/drawing/2014/main" id="{973272FE-A474-4CAE-8CA2-BCC8B476C3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00283" y="33283"/>
            <a:ext cx="6791435" cy="6791435"/>
          </a:xfrm>
          <a:custGeom>
            <a:avLst/>
            <a:gdLst>
              <a:gd name="connsiteX0" fmla="*/ 1860938 w 6791435"/>
              <a:gd name="connsiteY0" fmla="*/ 81158 h 6791435"/>
              <a:gd name="connsiteX1" fmla="*/ 1942096 w 6791435"/>
              <a:gd name="connsiteY1" fmla="*/ 0 h 6791435"/>
              <a:gd name="connsiteX2" fmla="*/ 6791435 w 6791435"/>
              <a:gd name="connsiteY2" fmla="*/ 0 h 6791435"/>
              <a:gd name="connsiteX3" fmla="*/ 6791435 w 6791435"/>
              <a:gd name="connsiteY3" fmla="*/ 4838655 h 6791435"/>
              <a:gd name="connsiteX4" fmla="*/ 6710277 w 6791435"/>
              <a:gd name="connsiteY4" fmla="*/ 4919813 h 6791435"/>
              <a:gd name="connsiteX5" fmla="*/ 6710277 w 6791435"/>
              <a:gd name="connsiteY5" fmla="*/ 81158 h 6791435"/>
              <a:gd name="connsiteX6" fmla="*/ 0 w 6791435"/>
              <a:gd name="connsiteY6" fmla="*/ 1942096 h 6791435"/>
              <a:gd name="connsiteX7" fmla="*/ 81158 w 6791435"/>
              <a:gd name="connsiteY7" fmla="*/ 1860938 h 6791435"/>
              <a:gd name="connsiteX8" fmla="*/ 81158 w 6791435"/>
              <a:gd name="connsiteY8" fmla="*/ 6710277 h 6791435"/>
              <a:gd name="connsiteX9" fmla="*/ 4919813 w 6791435"/>
              <a:gd name="connsiteY9" fmla="*/ 6710277 h 6791435"/>
              <a:gd name="connsiteX10" fmla="*/ 4838655 w 6791435"/>
              <a:gd name="connsiteY10" fmla="*/ 6791435 h 6791435"/>
              <a:gd name="connsiteX11" fmla="*/ 0 w 6791435"/>
              <a:gd name="connsiteY11" fmla="*/ 6791435 h 679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1435" h="6791435">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3" name="Subtitle 2">
            <a:extLst>
              <a:ext uri="{FF2B5EF4-FFF2-40B4-BE49-F238E27FC236}">
                <a16:creationId xmlns:a16="http://schemas.microsoft.com/office/drawing/2014/main" id="{DD504EE1-316E-A543-AC0A-D95DB1277B5E}"/>
              </a:ext>
            </a:extLst>
          </p:cNvPr>
          <p:cNvSpPr>
            <a:spLocks noGrp="1"/>
          </p:cNvSpPr>
          <p:nvPr>
            <p:ph type="subTitle" idx="1"/>
          </p:nvPr>
        </p:nvSpPr>
        <p:spPr>
          <a:xfrm>
            <a:off x="4439633" y="3862435"/>
            <a:ext cx="3312734" cy="1141851"/>
          </a:xfrm>
          <a:noFill/>
        </p:spPr>
        <p:txBody>
          <a:bodyPr>
            <a:noAutofit/>
          </a:bodyPr>
          <a:lstStyle/>
          <a:p>
            <a:r>
              <a:rPr lang="en-US">
                <a:solidFill>
                  <a:srgbClr val="080808"/>
                </a:solidFill>
              </a:rPr>
              <a:t>Research-backed ideas for a smarter, sharper, more constrictive discussion, with our local news brands at the center</a:t>
            </a:r>
          </a:p>
        </p:txBody>
      </p:sp>
      <p:sp>
        <p:nvSpPr>
          <p:cNvPr id="2" name="Title 1">
            <a:extLst>
              <a:ext uri="{FF2B5EF4-FFF2-40B4-BE49-F238E27FC236}">
                <a16:creationId xmlns:a16="http://schemas.microsoft.com/office/drawing/2014/main" id="{5FEC775B-C79D-6D45-9D29-83E309022753}"/>
              </a:ext>
            </a:extLst>
          </p:cNvPr>
          <p:cNvSpPr>
            <a:spLocks noGrp="1"/>
          </p:cNvSpPr>
          <p:nvPr>
            <p:ph type="ctrTitle"/>
          </p:nvPr>
        </p:nvSpPr>
        <p:spPr>
          <a:xfrm>
            <a:off x="3204642" y="1650260"/>
            <a:ext cx="5782716" cy="2150719"/>
          </a:xfrm>
          <a:noFill/>
        </p:spPr>
        <p:txBody>
          <a:bodyPr anchor="ctr">
            <a:normAutofit/>
          </a:bodyPr>
          <a:lstStyle/>
          <a:p>
            <a:r>
              <a:rPr lang="en-US" sz="5800" b="1">
                <a:solidFill>
                  <a:srgbClr val="080808"/>
                </a:solidFill>
              </a:rPr>
              <a:t>Opinion content recommendations</a:t>
            </a:r>
          </a:p>
        </p:txBody>
      </p:sp>
      <p:sp>
        <p:nvSpPr>
          <p:cNvPr id="26" name="Freeform: Shape 25">
            <a:extLst>
              <a:ext uri="{FF2B5EF4-FFF2-40B4-BE49-F238E27FC236}">
                <a16:creationId xmlns:a16="http://schemas.microsoft.com/office/drawing/2014/main" id="{E07981EA-05A6-437C-88D7-B377B92B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9823" y="5457591"/>
            <a:ext cx="2231794" cy="2568811"/>
          </a:xfrm>
          <a:custGeom>
            <a:avLst/>
            <a:gdLst>
              <a:gd name="connsiteX0" fmla="*/ 0 w 2940086"/>
              <a:gd name="connsiteY0" fmla="*/ 0 h 3384061"/>
              <a:gd name="connsiteX1" fmla="*/ 2496112 w 2940086"/>
              <a:gd name="connsiteY1" fmla="*/ 0 h 3384061"/>
              <a:gd name="connsiteX2" fmla="*/ 2940086 w 2940086"/>
              <a:gd name="connsiteY2" fmla="*/ 443975 h 3384061"/>
              <a:gd name="connsiteX3" fmla="*/ 0 w 2940086"/>
              <a:gd name="connsiteY3" fmla="*/ 3384061 h 3384061"/>
            </a:gdLst>
            <a:ahLst/>
            <a:cxnLst>
              <a:cxn ang="0">
                <a:pos x="connsiteX0" y="connsiteY0"/>
              </a:cxn>
              <a:cxn ang="0">
                <a:pos x="connsiteX1" y="connsiteY1"/>
              </a:cxn>
              <a:cxn ang="0">
                <a:pos x="connsiteX2" y="connsiteY2"/>
              </a:cxn>
              <a:cxn ang="0">
                <a:pos x="connsiteX3" y="connsiteY3"/>
              </a:cxn>
            </a:cxnLst>
            <a:rect l="l" t="t" r="r" b="b"/>
            <a:pathLst>
              <a:path w="2940086" h="3384061">
                <a:moveTo>
                  <a:pt x="0" y="0"/>
                </a:moveTo>
                <a:lnTo>
                  <a:pt x="2496112" y="0"/>
                </a:lnTo>
                <a:lnTo>
                  <a:pt x="2940086" y="443975"/>
                </a:lnTo>
                <a:lnTo>
                  <a:pt x="0" y="338406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Rectangle 27">
            <a:extLst>
              <a:ext uri="{FF2B5EF4-FFF2-40B4-BE49-F238E27FC236}">
                <a16:creationId xmlns:a16="http://schemas.microsoft.com/office/drawing/2014/main" id="{15E3C750-986E-4769-B1AE-49289FBEE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720059" y="5243545"/>
            <a:ext cx="959985" cy="959985"/>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787327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2BAFFF-DFAD-4A44-9D27-7E89C94D4389}"/>
              </a:ext>
            </a:extLst>
          </p:cNvPr>
          <p:cNvSpPr>
            <a:spLocks noGrp="1"/>
          </p:cNvSpPr>
          <p:nvPr>
            <p:ph type="title"/>
          </p:nvPr>
        </p:nvSpPr>
        <p:spPr>
          <a:xfrm>
            <a:off x="524741" y="620392"/>
            <a:ext cx="3808268" cy="5504688"/>
          </a:xfrm>
        </p:spPr>
        <p:txBody>
          <a:bodyPr>
            <a:normAutofit/>
          </a:bodyPr>
          <a:lstStyle/>
          <a:p>
            <a:r>
              <a:rPr lang="en-US" sz="5100">
                <a:solidFill>
                  <a:schemeClr val="bg1"/>
                </a:solidFill>
              </a:rPr>
              <a:t>Research and readership analysis of our opinion content, on the whole, shows:</a:t>
            </a:r>
          </a:p>
        </p:txBody>
      </p:sp>
      <p:graphicFrame>
        <p:nvGraphicFramePr>
          <p:cNvPr id="5" name="Content Placeholder 2">
            <a:extLst>
              <a:ext uri="{FF2B5EF4-FFF2-40B4-BE49-F238E27FC236}">
                <a16:creationId xmlns:a16="http://schemas.microsoft.com/office/drawing/2014/main" id="{B40EB992-73FC-0A98-E29B-230C8CB88404}"/>
              </a:ext>
            </a:extLst>
          </p:cNvPr>
          <p:cNvGraphicFramePr>
            <a:graphicFrameLocks noGrp="1"/>
          </p:cNvGraphicFramePr>
          <p:nvPr>
            <p:ph idx="1"/>
            <p:extLst>
              <p:ext uri="{D42A27DB-BD31-4B8C-83A1-F6EECF244321}">
                <p14:modId xmlns:p14="http://schemas.microsoft.com/office/powerpoint/2010/main" val="3248937405"/>
              </p:ext>
            </p:extLst>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90694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1" name="Group 10">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2"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3"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4"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5"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6"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7"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9F74D7A4-EB4D-714C-B0DE-2307D60F65E0}"/>
              </a:ext>
            </a:extLst>
          </p:cNvPr>
          <p:cNvSpPr>
            <a:spLocks noGrp="1"/>
          </p:cNvSpPr>
          <p:nvPr>
            <p:ph type="title"/>
          </p:nvPr>
        </p:nvSpPr>
        <p:spPr>
          <a:xfrm>
            <a:off x="535020" y="685800"/>
            <a:ext cx="2780271" cy="5105400"/>
          </a:xfrm>
        </p:spPr>
        <p:txBody>
          <a:bodyPr>
            <a:normAutofit fontScale="90000"/>
          </a:bodyPr>
          <a:lstStyle/>
          <a:p>
            <a:r>
              <a:rPr lang="en-US" sz="4000" b="1">
                <a:solidFill>
                  <a:srgbClr val="FFFFFF"/>
                </a:solidFill>
              </a:rPr>
              <a:t>Overarching theme from our research:</a:t>
            </a:r>
            <a:br>
              <a:rPr lang="en-US" sz="4000">
                <a:solidFill>
                  <a:srgbClr val="FFFFFF"/>
                </a:solidFill>
              </a:rPr>
            </a:br>
            <a:br>
              <a:rPr lang="en-US" sz="4000">
                <a:solidFill>
                  <a:srgbClr val="FFFFFF"/>
                </a:solidFill>
              </a:rPr>
            </a:br>
            <a:r>
              <a:rPr lang="en-US" sz="4000">
                <a:solidFill>
                  <a:srgbClr val="FFFFFF"/>
                </a:solidFill>
              </a:rPr>
              <a:t>Readers don’t want us to tell them what to think</a:t>
            </a:r>
          </a:p>
        </p:txBody>
      </p:sp>
      <p:graphicFrame>
        <p:nvGraphicFramePr>
          <p:cNvPr id="5" name="Content Placeholder 2">
            <a:extLst>
              <a:ext uri="{FF2B5EF4-FFF2-40B4-BE49-F238E27FC236}">
                <a16:creationId xmlns:a16="http://schemas.microsoft.com/office/drawing/2014/main" id="{71CAAA07-8C73-5101-406E-8336F909C57B}"/>
              </a:ext>
            </a:extLst>
          </p:cNvPr>
          <p:cNvGraphicFramePr>
            <a:graphicFrameLocks noGrp="1"/>
          </p:cNvGraphicFramePr>
          <p:nvPr>
            <p:ph idx="1"/>
            <p:extLst>
              <p:ext uri="{D42A27DB-BD31-4B8C-83A1-F6EECF244321}">
                <p14:modId xmlns:p14="http://schemas.microsoft.com/office/powerpoint/2010/main" val="460718607"/>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56578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0F24D38-B79E-44B4-830E-043F45D96D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5A4BA6B-B5C7-FB4D-AB10-236A2D51A58B}"/>
              </a:ext>
            </a:extLst>
          </p:cNvPr>
          <p:cNvSpPr>
            <a:spLocks noGrp="1"/>
          </p:cNvSpPr>
          <p:nvPr>
            <p:ph type="title"/>
          </p:nvPr>
        </p:nvSpPr>
        <p:spPr>
          <a:xfrm>
            <a:off x="838200" y="620742"/>
            <a:ext cx="10515600" cy="1325563"/>
          </a:xfrm>
        </p:spPr>
        <p:txBody>
          <a:bodyPr>
            <a:normAutofit/>
          </a:bodyPr>
          <a:lstStyle/>
          <a:p>
            <a:r>
              <a:rPr lang="en-US" b="1">
                <a:solidFill>
                  <a:srgbClr val="FFFFFF"/>
                </a:solidFill>
              </a:rPr>
              <a:t>Research shows: We do still have opportunity</a:t>
            </a:r>
            <a:br>
              <a:rPr lang="en-US" b="1">
                <a:solidFill>
                  <a:srgbClr val="FFFFFF"/>
                </a:solidFill>
              </a:rPr>
            </a:br>
            <a:r>
              <a:rPr lang="en-US" b="1">
                <a:solidFill>
                  <a:srgbClr val="FFFFFF"/>
                </a:solidFill>
              </a:rPr>
              <a:t>with opinion content</a:t>
            </a:r>
          </a:p>
        </p:txBody>
      </p:sp>
      <p:cxnSp>
        <p:nvCxnSpPr>
          <p:cNvPr id="11" name="Straight Connector 10">
            <a:extLst>
              <a:ext uri="{FF2B5EF4-FFF2-40B4-BE49-F238E27FC236}">
                <a16:creationId xmlns:a16="http://schemas.microsoft.com/office/drawing/2014/main" id="{FC469874-256B-45B3-A79C-7591B4BA1E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0B7F1EE-949E-FD40-8699-866B9DA6A989}"/>
              </a:ext>
            </a:extLst>
          </p:cNvPr>
          <p:cNvSpPr>
            <a:spLocks noGrp="1"/>
          </p:cNvSpPr>
          <p:nvPr>
            <p:ph sz="half" idx="1"/>
          </p:nvPr>
        </p:nvSpPr>
        <p:spPr>
          <a:xfrm>
            <a:off x="838200" y="2266345"/>
            <a:ext cx="5097780" cy="3910617"/>
          </a:xfrm>
        </p:spPr>
        <p:txBody>
          <a:bodyPr>
            <a:normAutofit/>
          </a:bodyPr>
          <a:lstStyle/>
          <a:p>
            <a:r>
              <a:rPr lang="en-US" sz="2400">
                <a:solidFill>
                  <a:srgbClr val="FFFFFF"/>
                </a:solidFill>
              </a:rPr>
              <a:t>Hosting reasoned, respectful discussion on truly local issues</a:t>
            </a:r>
          </a:p>
          <a:p>
            <a:r>
              <a:rPr lang="en-US" sz="2400">
                <a:solidFill>
                  <a:srgbClr val="FFFFFF"/>
                </a:solidFill>
              </a:rPr>
              <a:t>Highlighting expert local voices that are not the same-old talking heads and political hacks</a:t>
            </a:r>
          </a:p>
          <a:p>
            <a:r>
              <a:rPr lang="en-US" sz="2400">
                <a:solidFill>
                  <a:srgbClr val="FFFFFF"/>
                </a:solidFill>
              </a:rPr>
              <a:t>Solutions: We can harness focus and energy behind better outcomes to key community issues</a:t>
            </a:r>
          </a:p>
        </p:txBody>
      </p:sp>
      <p:sp>
        <p:nvSpPr>
          <p:cNvPr id="4" name="Content Placeholder 3">
            <a:extLst>
              <a:ext uri="{FF2B5EF4-FFF2-40B4-BE49-F238E27FC236}">
                <a16:creationId xmlns:a16="http://schemas.microsoft.com/office/drawing/2014/main" id="{E9967EEF-A5C6-DC43-9E94-1410382E377B}"/>
              </a:ext>
            </a:extLst>
          </p:cNvPr>
          <p:cNvSpPr>
            <a:spLocks noGrp="1"/>
          </p:cNvSpPr>
          <p:nvPr>
            <p:ph sz="half" idx="2"/>
          </p:nvPr>
        </p:nvSpPr>
        <p:spPr>
          <a:xfrm>
            <a:off x="6256020" y="2266345"/>
            <a:ext cx="5097780" cy="3910618"/>
          </a:xfrm>
        </p:spPr>
        <p:txBody>
          <a:bodyPr>
            <a:normAutofit/>
          </a:bodyPr>
          <a:lstStyle/>
          <a:p>
            <a:r>
              <a:rPr lang="en-US" sz="2400">
                <a:solidFill>
                  <a:srgbClr val="FFFFFF"/>
                </a:solidFill>
              </a:rPr>
              <a:t>Convening: We still have the power to bring together parties, factions, alliances and other stakeholders</a:t>
            </a:r>
          </a:p>
          <a:p>
            <a:r>
              <a:rPr lang="en-US" sz="2400">
                <a:solidFill>
                  <a:srgbClr val="FFFFFF"/>
                </a:solidFill>
              </a:rPr>
              <a:t>Taking an institutional stand in the truly extraordinary moments</a:t>
            </a:r>
          </a:p>
          <a:p>
            <a:r>
              <a:rPr lang="en-US" sz="2400">
                <a:solidFill>
                  <a:srgbClr val="FFFFFF"/>
                </a:solidFill>
              </a:rPr>
              <a:t>Local columnists remain highly valued and trusted by readers</a:t>
            </a:r>
          </a:p>
        </p:txBody>
      </p:sp>
    </p:spTree>
    <p:extLst>
      <p:ext uri="{BB962C8B-B14F-4D97-AF65-F5344CB8AC3E}">
        <p14:creationId xmlns:p14="http://schemas.microsoft.com/office/powerpoint/2010/main" val="3817143906"/>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4" name="Rectangle 9">
            <a:extLst>
              <a:ext uri="{FF2B5EF4-FFF2-40B4-BE49-F238E27FC236}">
                <a16:creationId xmlns:a16="http://schemas.microsoft.com/office/drawing/2014/main" id="{1E214AA7-F028-4A0D-8698-61AEC754D1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59834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4087EE9-3BA3-D54D-900F-605473CB8C13}"/>
              </a:ext>
            </a:extLst>
          </p:cNvPr>
          <p:cNvSpPr>
            <a:spLocks noGrp="1"/>
          </p:cNvSpPr>
          <p:nvPr>
            <p:ph type="title"/>
          </p:nvPr>
        </p:nvSpPr>
        <p:spPr>
          <a:xfrm>
            <a:off x="1159933" y="995318"/>
            <a:ext cx="9872134" cy="1193968"/>
          </a:xfrm>
          <a:solidFill>
            <a:srgbClr val="FFFFFF"/>
          </a:solidFill>
          <a:ln w="38100">
            <a:solidFill>
              <a:srgbClr val="7F7F7F"/>
            </a:solidFill>
            <a:miter lim="800000"/>
          </a:ln>
        </p:spPr>
        <p:txBody>
          <a:bodyPr>
            <a:normAutofit/>
          </a:bodyPr>
          <a:lstStyle/>
          <a:p>
            <a:pPr algn="ctr"/>
            <a:r>
              <a:rPr lang="en-US" sz="3600" b="1">
                <a:solidFill>
                  <a:srgbClr val="3F3F3F"/>
                </a:solidFill>
              </a:rPr>
              <a:t>Letters and op-eds</a:t>
            </a:r>
          </a:p>
        </p:txBody>
      </p:sp>
      <p:sp>
        <p:nvSpPr>
          <p:cNvPr id="4" name="Content Placeholder 3">
            <a:extLst>
              <a:ext uri="{FF2B5EF4-FFF2-40B4-BE49-F238E27FC236}">
                <a16:creationId xmlns:a16="http://schemas.microsoft.com/office/drawing/2014/main" id="{7DE3C750-BDA2-184B-9126-C5571609F187}"/>
              </a:ext>
            </a:extLst>
          </p:cNvPr>
          <p:cNvSpPr>
            <a:spLocks noGrp="1"/>
          </p:cNvSpPr>
          <p:nvPr>
            <p:ph sz="half" idx="1"/>
          </p:nvPr>
        </p:nvSpPr>
        <p:spPr>
          <a:xfrm>
            <a:off x="1476915" y="2888250"/>
            <a:ext cx="4297351" cy="2959777"/>
          </a:xfrm>
        </p:spPr>
        <p:txBody>
          <a:bodyPr anchor="t">
            <a:normAutofit/>
          </a:bodyPr>
          <a:lstStyle/>
          <a:p>
            <a:r>
              <a:rPr lang="en-US" sz="2000"/>
              <a:t>This content, which showcases the points-of-view of ordinary community members (as opposed to our own journalists) must meet the same high standards for accuracy, truthfulness, fairness, respect. We will not run content of any kind that does not meet these fundamental standards.</a:t>
            </a:r>
          </a:p>
        </p:txBody>
      </p:sp>
      <p:cxnSp>
        <p:nvCxnSpPr>
          <p:cNvPr id="15" name="Straight Connector 11">
            <a:extLst>
              <a:ext uri="{FF2B5EF4-FFF2-40B4-BE49-F238E27FC236}">
                <a16:creationId xmlns:a16="http://schemas.microsoft.com/office/drawing/2014/main" id="{D6206FDC-2777-4D7F-AF9C-73413DA664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2888250"/>
            <a:ext cx="0" cy="2769135"/>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sp>
        <p:nvSpPr>
          <p:cNvPr id="5" name="Content Placeholder 4">
            <a:extLst>
              <a:ext uri="{FF2B5EF4-FFF2-40B4-BE49-F238E27FC236}">
                <a16:creationId xmlns:a16="http://schemas.microsoft.com/office/drawing/2014/main" id="{CD289AA4-EDE3-5749-99CD-743303302434}"/>
              </a:ext>
            </a:extLst>
          </p:cNvPr>
          <p:cNvSpPr>
            <a:spLocks noGrp="1"/>
          </p:cNvSpPr>
          <p:nvPr>
            <p:ph sz="half" idx="2"/>
          </p:nvPr>
        </p:nvSpPr>
        <p:spPr>
          <a:xfrm>
            <a:off x="6417731" y="2888250"/>
            <a:ext cx="4292594" cy="2959778"/>
          </a:xfrm>
        </p:spPr>
        <p:txBody>
          <a:bodyPr anchor="t">
            <a:normAutofit/>
          </a:bodyPr>
          <a:lstStyle/>
          <a:p>
            <a:r>
              <a:rPr lang="en-US" sz="1900"/>
              <a:t>Labeling something as a person’s opinion doesn’t release it from these obligations.</a:t>
            </a:r>
          </a:p>
          <a:p>
            <a:r>
              <a:rPr lang="en-US" sz="1900"/>
              <a:t>In particular, we see misinformation and hate speech in letters making its way all the way to the point of publication.</a:t>
            </a:r>
          </a:p>
          <a:p>
            <a:r>
              <a:rPr lang="en-US" sz="1900"/>
              <a:t>Defamatory, harmful, degrading and dehumanizing language has no place in our pages.</a:t>
            </a:r>
          </a:p>
        </p:txBody>
      </p:sp>
    </p:spTree>
    <p:extLst>
      <p:ext uri="{BB962C8B-B14F-4D97-AF65-F5344CB8AC3E}">
        <p14:creationId xmlns:p14="http://schemas.microsoft.com/office/powerpoint/2010/main" val="337957592"/>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955A2079-FA98-4876-80F0-72364A7D2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F2BA825-B4F8-2342-B99E-B49685B00F5C}"/>
              </a:ext>
            </a:extLst>
          </p:cNvPr>
          <p:cNvSpPr>
            <a:spLocks noGrp="1"/>
          </p:cNvSpPr>
          <p:nvPr>
            <p:ph type="title"/>
          </p:nvPr>
        </p:nvSpPr>
        <p:spPr>
          <a:xfrm>
            <a:off x="838200" y="557188"/>
            <a:ext cx="10515600" cy="1133499"/>
          </a:xfrm>
        </p:spPr>
        <p:txBody>
          <a:bodyPr>
            <a:normAutofit/>
          </a:bodyPr>
          <a:lstStyle/>
          <a:p>
            <a:pPr algn="ctr"/>
            <a:r>
              <a:rPr lang="en-US" b="1"/>
              <a:t>Some possible approaches for you to choose</a:t>
            </a:r>
          </a:p>
        </p:txBody>
      </p:sp>
      <p:graphicFrame>
        <p:nvGraphicFramePr>
          <p:cNvPr id="5" name="Content Placeholder 2">
            <a:extLst>
              <a:ext uri="{FF2B5EF4-FFF2-40B4-BE49-F238E27FC236}">
                <a16:creationId xmlns:a16="http://schemas.microsoft.com/office/drawing/2014/main" id="{7EDCA2D8-E770-AE28-B700-618116B207B3}"/>
              </a:ext>
            </a:extLst>
          </p:cNvPr>
          <p:cNvGraphicFramePr>
            <a:graphicFrameLocks noGrp="1"/>
          </p:cNvGraphicFramePr>
          <p:nvPr>
            <p:ph idx="1"/>
            <p:extLst>
              <p:ext uri="{D42A27DB-BD31-4B8C-83A1-F6EECF244321}">
                <p14:modId xmlns:p14="http://schemas.microsoft.com/office/powerpoint/2010/main" val="2420759290"/>
              </p:ext>
            </p:extLst>
          </p:nvPr>
        </p:nvGraphicFramePr>
        <p:xfrm>
          <a:off x="838200" y="1828800"/>
          <a:ext cx="10515600" cy="4352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7450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0F4AC1A-0066-B64B-9C62-607EF887B0BC}"/>
              </a:ext>
            </a:extLst>
          </p:cNvPr>
          <p:cNvSpPr>
            <a:spLocks noGrp="1"/>
          </p:cNvSpPr>
          <p:nvPr>
            <p:ph type="title"/>
          </p:nvPr>
        </p:nvSpPr>
        <p:spPr>
          <a:xfrm>
            <a:off x="638881" y="639193"/>
            <a:ext cx="3870773" cy="3573516"/>
          </a:xfrm>
        </p:spPr>
        <p:txBody>
          <a:bodyPr vert="horz" lIns="91440" tIns="45720" rIns="91440" bIns="45720" rtlCol="0" anchor="b">
            <a:normAutofit/>
          </a:bodyPr>
          <a:lstStyle/>
          <a:p>
            <a:r>
              <a:rPr lang="en-US" sz="6100" b="1" kern="1200">
                <a:solidFill>
                  <a:schemeClr val="tx1"/>
                </a:solidFill>
                <a:latin typeface="+mj-lt"/>
                <a:ea typeface="+mj-ea"/>
                <a:cs typeface="+mj-cs"/>
              </a:rPr>
              <a:t>Recent changes in </a:t>
            </a:r>
            <a:r>
              <a:rPr lang="en-US" sz="6100" b="1" kern="1200">
                <a:solidFill>
                  <a:schemeClr val="tx1"/>
                </a:solidFill>
                <a:latin typeface="+mj-lt"/>
                <a:ea typeface="+mj-ea"/>
                <a:cs typeface="+mj-cs"/>
                <a:hlinkClick r:id="rId3"/>
              </a:rPr>
              <a:t>Des Moines</a:t>
            </a:r>
            <a:endParaRPr lang="en-US" sz="6100" b="1" kern="1200">
              <a:solidFill>
                <a:schemeClr val="tx1"/>
              </a:solidFill>
              <a:latin typeface="+mj-lt"/>
              <a:ea typeface="+mj-ea"/>
              <a:cs typeface="+mj-cs"/>
            </a:endParaRPr>
          </a:p>
        </p:txBody>
      </p:sp>
      <p:sp>
        <p:nvSpPr>
          <p:cNvPr id="12"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Text, letter&#10;&#10;Description automatically generated">
            <a:hlinkClick r:id="rId3"/>
            <a:extLst>
              <a:ext uri="{FF2B5EF4-FFF2-40B4-BE49-F238E27FC236}">
                <a16:creationId xmlns:a16="http://schemas.microsoft.com/office/drawing/2014/main" id="{D12780D0-2238-F54E-A835-9A966D805679}"/>
              </a:ext>
            </a:extLst>
          </p:cNvPr>
          <p:cNvPicPr>
            <a:picLocks noGrp="1" noChangeAspect="1"/>
          </p:cNvPicPr>
          <p:nvPr>
            <p:ph idx="1"/>
          </p:nvPr>
        </p:nvPicPr>
        <p:blipFill>
          <a:blip r:embed="rId4"/>
          <a:stretch>
            <a:fillRect/>
          </a:stretch>
        </p:blipFill>
        <p:spPr>
          <a:xfrm rot="513250">
            <a:off x="6221829" y="640080"/>
            <a:ext cx="4079549" cy="555040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7110753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9">
            <a:extLst>
              <a:ext uri="{FF2B5EF4-FFF2-40B4-BE49-F238E27FC236}">
                <a16:creationId xmlns:a16="http://schemas.microsoft.com/office/drawing/2014/main" id="{955A2079-FA98-4876-80F0-72364A7D2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BDDCC5E-9E7B-A24A-BDDE-6F7E68763EEC}"/>
              </a:ext>
            </a:extLst>
          </p:cNvPr>
          <p:cNvSpPr>
            <a:spLocks noGrp="1"/>
          </p:cNvSpPr>
          <p:nvPr>
            <p:ph type="title"/>
          </p:nvPr>
        </p:nvSpPr>
        <p:spPr>
          <a:xfrm>
            <a:off x="838200" y="557188"/>
            <a:ext cx="10515600" cy="1133499"/>
          </a:xfrm>
        </p:spPr>
        <p:txBody>
          <a:bodyPr>
            <a:normAutofit/>
          </a:bodyPr>
          <a:lstStyle/>
          <a:p>
            <a:pPr algn="ctr"/>
            <a:r>
              <a:rPr lang="en-US" sz="5200"/>
              <a:t>We need to be clear on a few things</a:t>
            </a:r>
          </a:p>
        </p:txBody>
      </p:sp>
      <p:graphicFrame>
        <p:nvGraphicFramePr>
          <p:cNvPr id="5" name="Table 5">
            <a:extLst>
              <a:ext uri="{FF2B5EF4-FFF2-40B4-BE49-F238E27FC236}">
                <a16:creationId xmlns:a16="http://schemas.microsoft.com/office/drawing/2014/main" id="{71935727-F456-2B4C-B6BA-16C046DE2050}"/>
              </a:ext>
            </a:extLst>
          </p:cNvPr>
          <p:cNvGraphicFramePr>
            <a:graphicFrameLocks noGrp="1"/>
          </p:cNvGraphicFramePr>
          <p:nvPr>
            <p:ph idx="1"/>
            <p:extLst>
              <p:ext uri="{D42A27DB-BD31-4B8C-83A1-F6EECF244321}">
                <p14:modId xmlns:p14="http://schemas.microsoft.com/office/powerpoint/2010/main" val="1870314406"/>
              </p:ext>
            </p:extLst>
          </p:nvPr>
        </p:nvGraphicFramePr>
        <p:xfrm>
          <a:off x="944697" y="1828800"/>
          <a:ext cx="10302607" cy="4352546"/>
        </p:xfrm>
        <a:graphic>
          <a:graphicData uri="http://schemas.openxmlformats.org/drawingml/2006/table">
            <a:tbl>
              <a:tblPr firstRow="1" bandRow="1">
                <a:tableStyleId>{5C22544A-7EE6-4342-B048-85BDC9FD1C3A}</a:tableStyleId>
              </a:tblPr>
              <a:tblGrid>
                <a:gridCol w="5174097">
                  <a:extLst>
                    <a:ext uri="{9D8B030D-6E8A-4147-A177-3AD203B41FA5}">
                      <a16:colId xmlns:a16="http://schemas.microsoft.com/office/drawing/2014/main" val="648520385"/>
                    </a:ext>
                  </a:extLst>
                </a:gridCol>
                <a:gridCol w="5128510">
                  <a:extLst>
                    <a:ext uri="{9D8B030D-6E8A-4147-A177-3AD203B41FA5}">
                      <a16:colId xmlns:a16="http://schemas.microsoft.com/office/drawing/2014/main" val="1553831416"/>
                    </a:ext>
                  </a:extLst>
                </a:gridCol>
              </a:tblGrid>
              <a:tr h="392443">
                <a:tc>
                  <a:txBody>
                    <a:bodyPr/>
                    <a:lstStyle/>
                    <a:p>
                      <a:r>
                        <a:rPr lang="en-US" sz="1800"/>
                        <a:t>What this is</a:t>
                      </a:r>
                    </a:p>
                  </a:txBody>
                  <a:tcPr marL="89191" marR="89191" marT="44596" marB="44596"/>
                </a:tc>
                <a:tc>
                  <a:txBody>
                    <a:bodyPr/>
                    <a:lstStyle/>
                    <a:p>
                      <a:r>
                        <a:rPr lang="en-US" sz="1800"/>
                        <a:t>What this isn’t</a:t>
                      </a:r>
                    </a:p>
                  </a:txBody>
                  <a:tcPr marL="89191" marR="89191" marT="44596" marB="44596"/>
                </a:tc>
                <a:extLst>
                  <a:ext uri="{0D108BD9-81ED-4DB2-BD59-A6C34878D82A}">
                    <a16:rowId xmlns:a16="http://schemas.microsoft.com/office/drawing/2014/main" val="1903264966"/>
                  </a:ext>
                </a:extLst>
              </a:tr>
              <a:tr h="660017">
                <a:tc>
                  <a:txBody>
                    <a:bodyPr/>
                    <a:lstStyle/>
                    <a:p>
                      <a:r>
                        <a:rPr lang="en-US" sz="1800"/>
                        <a:t>Your choices in local markets, which you’ll continue to make every day</a:t>
                      </a:r>
                    </a:p>
                  </a:txBody>
                  <a:tcPr marL="89191" marR="89191" marT="44596" marB="44596"/>
                </a:tc>
                <a:tc>
                  <a:txBody>
                    <a:bodyPr/>
                    <a:lstStyle/>
                    <a:p>
                      <a:r>
                        <a:rPr lang="en-US" sz="1800"/>
                        <a:t>A one-time corporate mandate</a:t>
                      </a:r>
                    </a:p>
                  </a:txBody>
                  <a:tcPr marL="89191" marR="89191" marT="44596" marB="44596"/>
                </a:tc>
                <a:extLst>
                  <a:ext uri="{0D108BD9-81ED-4DB2-BD59-A6C34878D82A}">
                    <a16:rowId xmlns:a16="http://schemas.microsoft.com/office/drawing/2014/main" val="3686662118"/>
                  </a:ext>
                </a:extLst>
              </a:tr>
              <a:tr h="660017">
                <a:tc>
                  <a:txBody>
                    <a:bodyPr/>
                    <a:lstStyle/>
                    <a:p>
                      <a:r>
                        <a:rPr lang="en-US" sz="1800"/>
                        <a:t>The result of more than three years of research, experimentation and audience feedback</a:t>
                      </a:r>
                    </a:p>
                  </a:txBody>
                  <a:tcPr marL="89191" marR="89191" marT="44596" marB="44596"/>
                </a:tc>
                <a:tc>
                  <a:txBody>
                    <a:bodyPr/>
                    <a:lstStyle/>
                    <a:p>
                      <a:r>
                        <a:rPr lang="en-US" sz="1800"/>
                        <a:t>An impulsive or reactionary move</a:t>
                      </a:r>
                    </a:p>
                  </a:txBody>
                  <a:tcPr marL="89191" marR="89191" marT="44596" marB="44596"/>
                </a:tc>
                <a:extLst>
                  <a:ext uri="{0D108BD9-81ED-4DB2-BD59-A6C34878D82A}">
                    <a16:rowId xmlns:a16="http://schemas.microsoft.com/office/drawing/2014/main" val="3512429344"/>
                  </a:ext>
                </a:extLst>
              </a:tr>
              <a:tr h="927592">
                <a:tc>
                  <a:txBody>
                    <a:bodyPr/>
                    <a:lstStyle/>
                    <a:p>
                      <a:r>
                        <a:rPr lang="en-US" sz="1800"/>
                        <a:t>The product of analysis and work by opinion journalists from markets across the country, and across newsroom size spectrum</a:t>
                      </a:r>
                    </a:p>
                  </a:txBody>
                  <a:tcPr marL="89191" marR="89191" marT="44596" marB="44596"/>
                </a:tc>
                <a:tc>
                  <a:txBody>
                    <a:bodyPr/>
                    <a:lstStyle/>
                    <a:p>
                      <a:r>
                        <a:rPr lang="en-US" sz="1800"/>
                        <a:t>Hampered by too few or too-narrow points of view</a:t>
                      </a:r>
                    </a:p>
                  </a:txBody>
                  <a:tcPr marL="89191" marR="89191" marT="44596" marB="44596"/>
                </a:tc>
                <a:extLst>
                  <a:ext uri="{0D108BD9-81ED-4DB2-BD59-A6C34878D82A}">
                    <a16:rowId xmlns:a16="http://schemas.microsoft.com/office/drawing/2014/main" val="1711372206"/>
                  </a:ext>
                </a:extLst>
              </a:tr>
              <a:tr h="392443">
                <a:tc>
                  <a:txBody>
                    <a:bodyPr/>
                    <a:lstStyle/>
                    <a:p>
                      <a:r>
                        <a:rPr lang="en-US" sz="1800"/>
                        <a:t>Smarter, more effective opinion content</a:t>
                      </a:r>
                    </a:p>
                  </a:txBody>
                  <a:tcPr marL="89191" marR="89191" marT="44596" marB="44596"/>
                </a:tc>
                <a:tc>
                  <a:txBody>
                    <a:bodyPr/>
                    <a:lstStyle/>
                    <a:p>
                      <a:r>
                        <a:rPr lang="en-US" sz="1800"/>
                        <a:t>Walking away from opinion content</a:t>
                      </a:r>
                    </a:p>
                  </a:txBody>
                  <a:tcPr marL="89191" marR="89191" marT="44596" marB="44596"/>
                </a:tc>
                <a:extLst>
                  <a:ext uri="{0D108BD9-81ED-4DB2-BD59-A6C34878D82A}">
                    <a16:rowId xmlns:a16="http://schemas.microsoft.com/office/drawing/2014/main" val="4263007396"/>
                  </a:ext>
                </a:extLst>
              </a:tr>
              <a:tr h="660017">
                <a:tc>
                  <a:txBody>
                    <a:bodyPr/>
                    <a:lstStyle/>
                    <a:p>
                      <a:r>
                        <a:rPr lang="en-US" sz="1800"/>
                        <a:t>An opportunity to invest time, space and community leadership into other local coverage</a:t>
                      </a:r>
                    </a:p>
                  </a:txBody>
                  <a:tcPr marL="89191" marR="89191" marT="44596" marB="44596"/>
                </a:tc>
                <a:tc>
                  <a:txBody>
                    <a:bodyPr/>
                    <a:lstStyle/>
                    <a:p>
                      <a:r>
                        <a:rPr lang="en-US" sz="1800"/>
                        <a:t>A diminishment of the local coverage and/ or community leadership we offer</a:t>
                      </a:r>
                    </a:p>
                  </a:txBody>
                  <a:tcPr marL="89191" marR="89191" marT="44596" marB="44596"/>
                </a:tc>
                <a:extLst>
                  <a:ext uri="{0D108BD9-81ED-4DB2-BD59-A6C34878D82A}">
                    <a16:rowId xmlns:a16="http://schemas.microsoft.com/office/drawing/2014/main" val="3440048406"/>
                  </a:ext>
                </a:extLst>
              </a:tr>
              <a:tr h="660017">
                <a:tc>
                  <a:txBody>
                    <a:bodyPr/>
                    <a:lstStyle/>
                    <a:p>
                      <a:r>
                        <a:rPr lang="en-US" sz="1800"/>
                        <a:t>Backed by research and readership results, in print and online</a:t>
                      </a:r>
                    </a:p>
                  </a:txBody>
                  <a:tcPr marL="89191" marR="89191" marT="44596" marB="44596"/>
                </a:tc>
                <a:tc>
                  <a:txBody>
                    <a:bodyPr/>
                    <a:lstStyle/>
                    <a:p>
                      <a:r>
                        <a:rPr lang="en-US" sz="1800"/>
                        <a:t>A hope, based on a hunch</a:t>
                      </a:r>
                    </a:p>
                  </a:txBody>
                  <a:tcPr marL="89191" marR="89191" marT="44596" marB="44596"/>
                </a:tc>
                <a:extLst>
                  <a:ext uri="{0D108BD9-81ED-4DB2-BD59-A6C34878D82A}">
                    <a16:rowId xmlns:a16="http://schemas.microsoft.com/office/drawing/2014/main" val="2395697478"/>
                  </a:ext>
                </a:extLst>
              </a:tr>
            </a:tbl>
          </a:graphicData>
        </a:graphic>
      </p:graphicFrame>
    </p:spTree>
    <p:extLst>
      <p:ext uri="{BB962C8B-B14F-4D97-AF65-F5344CB8AC3E}">
        <p14:creationId xmlns:p14="http://schemas.microsoft.com/office/powerpoint/2010/main" val="32153934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Content Placeholder 6" descr="A screenshot of a website&#10;&#10;Description automatically generated with medium confidence">
            <a:extLst>
              <a:ext uri="{FF2B5EF4-FFF2-40B4-BE49-F238E27FC236}">
                <a16:creationId xmlns:a16="http://schemas.microsoft.com/office/drawing/2014/main" id="{15AB1010-A400-6D44-93C6-052E0B5A03E7}"/>
              </a:ext>
            </a:extLst>
          </p:cNvPr>
          <p:cNvPicPr>
            <a:picLocks noGrp="1" noChangeAspect="1"/>
          </p:cNvPicPr>
          <p:nvPr>
            <p:ph idx="1"/>
          </p:nvPr>
        </p:nvPicPr>
        <p:blipFill>
          <a:blip r:embed="rId3"/>
          <a:stretch>
            <a:fillRect/>
          </a:stretch>
        </p:blipFill>
        <p:spPr>
          <a:xfrm rot="303633">
            <a:off x="4502428" y="748549"/>
            <a:ext cx="7225748" cy="4985765"/>
          </a:xfrm>
          <a:prstGeom prst="rect">
            <a:avLst/>
          </a:prstGeom>
          <a:effectLst>
            <a:outerShdw blurRad="50800" dist="38100" dir="2700000" algn="tl" rotWithShape="0">
              <a:prstClr val="black">
                <a:alpha val="40000"/>
              </a:prstClr>
            </a:outerShdw>
          </a:effectLst>
        </p:spPr>
      </p:pic>
      <p:sp>
        <p:nvSpPr>
          <p:cNvPr id="4" name="Title 3">
            <a:extLst>
              <a:ext uri="{FF2B5EF4-FFF2-40B4-BE49-F238E27FC236}">
                <a16:creationId xmlns:a16="http://schemas.microsoft.com/office/drawing/2014/main" id="{130D0D52-64D6-44D5-8221-50212CF72F19}"/>
              </a:ext>
            </a:extLst>
          </p:cNvPr>
          <p:cNvSpPr>
            <a:spLocks noGrp="1"/>
          </p:cNvSpPr>
          <p:nvPr>
            <p:ph type="title"/>
          </p:nvPr>
        </p:nvSpPr>
        <p:spPr/>
        <p:txBody>
          <a:bodyPr/>
          <a:lstStyle/>
          <a:p>
            <a:r>
              <a:rPr lang="en-US"/>
              <a:t>`</a:t>
            </a:r>
          </a:p>
        </p:txBody>
      </p:sp>
    </p:spTree>
    <p:extLst>
      <p:ext uri="{BB962C8B-B14F-4D97-AF65-F5344CB8AC3E}">
        <p14:creationId xmlns:p14="http://schemas.microsoft.com/office/powerpoint/2010/main" val="25334307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934</TotalTime>
  <Words>694</Words>
  <Application>Microsoft Office PowerPoint</Application>
  <PresentationFormat>Widescreen</PresentationFormat>
  <Paragraphs>56</Paragraphs>
  <Slides>9</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Opinion content recommendations</vt:lpstr>
      <vt:lpstr>Research and readership analysis of our opinion content, on the whole, shows:</vt:lpstr>
      <vt:lpstr>Overarching theme from our research:  Readers don’t want us to tell them what to think</vt:lpstr>
      <vt:lpstr>Research shows: We do still have opportunity with opinion content</vt:lpstr>
      <vt:lpstr>Letters and op-eds</vt:lpstr>
      <vt:lpstr>Some possible approaches for you to choose</vt:lpstr>
      <vt:lpstr>Recent changes in Des Moines</vt:lpstr>
      <vt:lpstr>We need to be clear on a few things</vt:lpstr>
      <vt:lpst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and readership analysis of our opinion content, on the whole, shows</dc:title>
  <dc:creator>Warren, Mackenzie</dc:creator>
  <cp:lastModifiedBy>Pass, Audrey</cp:lastModifiedBy>
  <cp:revision>8</cp:revision>
  <dcterms:created xsi:type="dcterms:W3CDTF">2022-03-21T14:06:30Z</dcterms:created>
  <dcterms:modified xsi:type="dcterms:W3CDTF">2022-06-07T16:40:33Z</dcterms:modified>
</cp:coreProperties>
</file>